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notesMasterIdLst>
    <p:notesMasterId r:id="rId10"/>
  </p:notesMasterIdLst>
  <p:sldIdLst>
    <p:sldId id="2147374693" r:id="rId5"/>
    <p:sldId id="2147374736" r:id="rId6"/>
    <p:sldId id="2147374735" r:id="rId7"/>
    <p:sldId id="2147374739" r:id="rId8"/>
    <p:sldId id="2147374740" r:id="rId9"/>
  </p:sldIdLst>
  <p:sldSz cx="12192000" cy="6858000"/>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BBS, Harry" initials="GH" lastIdx="10" clrIdx="0">
    <p:extLst>
      <p:ext uri="{19B8F6BF-5375-455C-9EA6-DF929625EA0E}">
        <p15:presenceInfo xmlns:p15="http://schemas.microsoft.com/office/powerpoint/2012/main" userId="S::gibbsh@who.int::5b9f1c1a-2382-4b5b-a3ee-6dd205d4b259" providerId="AD"/>
      </p:ext>
    </p:extLst>
  </p:cmAuthor>
  <p:cmAuthor id="2" name="DEMBECH, Matteo" initials="DM" lastIdx="2" clrIdx="1">
    <p:extLst>
      <p:ext uri="{19B8F6BF-5375-455C-9EA6-DF929625EA0E}">
        <p15:presenceInfo xmlns:p15="http://schemas.microsoft.com/office/powerpoint/2012/main" userId="S::dembechm@who.int::9a0cb9a4-65e4-4391-8e67-86d57e2143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A55D"/>
    <a:srgbClr val="8F70AE"/>
    <a:srgbClr val="B16BB3"/>
    <a:srgbClr val="42423E"/>
    <a:srgbClr val="333E6B"/>
    <a:srgbClr val="5B9BD5"/>
    <a:srgbClr val="ED7D31"/>
    <a:srgbClr val="A5A5A5"/>
    <a:srgbClr val="ACD4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62039D-749F-4D58-800C-644267B6E19A}" v="7" dt="2023-12-11T06:25:02.513"/>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57" autoAdjust="0"/>
  </p:normalViewPr>
  <p:slideViewPr>
    <p:cSldViewPr snapToGrid="0">
      <p:cViewPr varScale="1">
        <p:scale>
          <a:sx n="106" d="100"/>
          <a:sy n="106" d="100"/>
        </p:scale>
        <p:origin x="7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94AC444-071B-4FAC-ABD5-59708A2C3B4E}" type="datetimeFigureOut">
              <a:rPr lang="en-GB" smtClean="0"/>
              <a:t>19/12/2023</a:t>
            </a:fld>
            <a:endParaRPr lang="en-GB"/>
          </a:p>
        </p:txBody>
      </p:sp>
      <p:sp>
        <p:nvSpPr>
          <p:cNvPr id="4" name="Slide Image Placeholder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007232D5-8EB3-4B94-8A4B-45BE1C2BFD8D}" type="slidenum">
              <a:rPr lang="en-GB" smtClean="0"/>
              <a:t>‹#›</a:t>
            </a:fld>
            <a:endParaRPr lang="en-GB"/>
          </a:p>
        </p:txBody>
      </p:sp>
    </p:spTree>
    <p:extLst>
      <p:ext uri="{BB962C8B-B14F-4D97-AF65-F5344CB8AC3E}">
        <p14:creationId xmlns:p14="http://schemas.microsoft.com/office/powerpoint/2010/main" val="42456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07232D5-8EB3-4B94-8A4B-45BE1C2BFD8D}" type="slidenum">
              <a:rPr lang="en-GB" smtClean="0"/>
              <a:t>1</a:t>
            </a:fld>
            <a:endParaRPr lang="en-GB"/>
          </a:p>
        </p:txBody>
      </p:sp>
    </p:spTree>
    <p:extLst>
      <p:ext uri="{BB962C8B-B14F-4D97-AF65-F5344CB8AC3E}">
        <p14:creationId xmlns:p14="http://schemas.microsoft.com/office/powerpoint/2010/main" val="4100636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0" i="1" dirty="0">
                <a:solidFill>
                  <a:srgbClr val="000000"/>
                </a:solidFill>
                <a:effectLst/>
                <a:latin typeface="+mn-lt"/>
              </a:rPr>
              <a:t>- </a:t>
            </a:r>
            <a:r>
              <a:rPr lang="en-US" sz="1100" b="0" dirty="0">
                <a:latin typeface="+mn-lt"/>
                <a:ea typeface="Calibri" panose="020F0502020204030204" pitchFamily="34" charset="0"/>
              </a:rPr>
              <a:t>In </a:t>
            </a:r>
            <a:r>
              <a:rPr lang="en-US" sz="1100" b="0" dirty="0">
                <a:effectLst/>
                <a:latin typeface="+mn-lt"/>
                <a:ea typeface="Calibri" panose="020F0502020204030204" pitchFamily="34" charset="0"/>
              </a:rPr>
              <a:t>partnership with CDC and relevant actors at global, regional and national levels, IOM contributed to prevent transmission of COVID-19 in GMS countries through international migration interventions.. IOM's approach for preparing and responding to disease outbreaks and future health threats is anchored in IOM's Health, Border and Mobility Management (HBMM) Framework. The framework links an understanding of population mobility with disease surveillance and provides a platform to develop country-specific and multi-country interventions emphasizing health system strengthening along mobility corridors in line with the 2005 International Health Regulations (IHR). Project covered Cambodia, Laos, Thailand and Vietnam. (</a:t>
            </a:r>
            <a:r>
              <a:rPr lang="en-US" sz="1100" b="0" dirty="0">
                <a:latin typeface="+mn-lt"/>
                <a:ea typeface="Calibri" panose="020F0502020204030204" pitchFamily="34" charset="0"/>
              </a:rPr>
              <a:t>2021 – 2022)</a:t>
            </a:r>
          </a:p>
          <a:p>
            <a:r>
              <a:rPr lang="en-US" sz="1100" b="0" dirty="0">
                <a:effectLst/>
                <a:latin typeface="+mn-lt"/>
                <a:ea typeface="Calibri" panose="020F0502020204030204" pitchFamily="34" charset="0"/>
              </a:rPr>
              <a:t>Outcomes:</a:t>
            </a:r>
          </a:p>
          <a:p>
            <a:pPr lvl="1"/>
            <a:r>
              <a:rPr lang="en-US" sz="1100" b="0" dirty="0">
                <a:solidFill>
                  <a:srgbClr val="000000"/>
                </a:solidFill>
                <a:effectLst/>
                <a:latin typeface="+mn-lt"/>
                <a:ea typeface="Calibri" panose="020F0502020204030204" pitchFamily="34" charset="0"/>
              </a:rPr>
              <a:t>- Improved disease forecasting through data analysis of movements in mobile populations within the GMS </a:t>
            </a:r>
          </a:p>
          <a:p>
            <a:pPr lvl="1"/>
            <a:r>
              <a:rPr lang="en-US" sz="1100" b="0" dirty="0">
                <a:solidFill>
                  <a:srgbClr val="000000"/>
                </a:solidFill>
                <a:effectLst/>
                <a:latin typeface="+mn-lt"/>
                <a:ea typeface="Calibri" panose="020F0502020204030204" pitchFamily="34" charset="0"/>
              </a:rPr>
              <a:t>- Enhanced capacity to detect and prevent disease through community-level disease surveillance </a:t>
            </a:r>
            <a:endParaRPr lang="en-US" sz="1100" b="0" dirty="0">
              <a:solidFill>
                <a:srgbClr val="000000"/>
              </a:solidFill>
              <a:latin typeface="+mn-lt"/>
              <a:ea typeface="Calibri" panose="020F0502020204030204" pitchFamily="34" charset="0"/>
            </a:endParaRPr>
          </a:p>
          <a:p>
            <a:pPr lvl="1"/>
            <a:r>
              <a:rPr lang="en-US" sz="1100" b="0" dirty="0">
                <a:solidFill>
                  <a:srgbClr val="000000"/>
                </a:solidFill>
                <a:effectLst/>
                <a:latin typeface="+mn-lt"/>
                <a:ea typeface="Calibri" panose="020F0502020204030204" pitchFamily="34" charset="0"/>
              </a:rPr>
              <a:t>- Enhanced cross-border coordination at priority points of entry (PoE) to mitigate and address COVID-19 infection risks</a:t>
            </a:r>
            <a:endParaRPr lang="en-AU" sz="1100" b="0" dirty="0">
              <a:latin typeface="+mn-lt"/>
            </a:endParaRPr>
          </a:p>
          <a:p>
            <a:endParaRPr lang="en-US" sz="1100" b="0" i="1" dirty="0">
              <a:solidFill>
                <a:srgbClr val="000000"/>
              </a:solidFill>
              <a:effectLst/>
              <a:latin typeface="+mn-lt"/>
            </a:endParaRPr>
          </a:p>
          <a:p>
            <a:r>
              <a:rPr lang="en-US" sz="1100" b="0" i="0" dirty="0">
                <a:solidFill>
                  <a:srgbClr val="000000"/>
                </a:solidFill>
                <a:effectLst/>
                <a:latin typeface="+mn-lt"/>
              </a:rPr>
              <a:t>- No dedicated sub-regional policy or legal framework targeting TB among migrants and mobile populations in GMS countries. COVID-19 is a recent example of where migrants and mobile populations were often not included in policy, preparedness and response plans – and the consequences that this had on the health of migrants, their host communities and public health more broadly. The absence of such a TB policy framework targeting migrants and mobile populations, alongside an overall lack of action to secure access to health services for migrants (including in the context of COVID-19) is a key challenge to regional cooperation and harmonization of approaches, and only further hampers efforts towards TB elimination.</a:t>
            </a:r>
          </a:p>
          <a:p>
            <a:endParaRPr lang="en-US" sz="1100" b="0" i="0" dirty="0">
              <a:solidFill>
                <a:srgbClr val="000000"/>
              </a:solidFill>
              <a:effectLst/>
              <a:latin typeface="+mn-lt"/>
            </a:endParaRPr>
          </a:p>
          <a:p>
            <a:r>
              <a:rPr lang="en-US" sz="1100" b="0" i="0" dirty="0">
                <a:solidFill>
                  <a:srgbClr val="000000"/>
                </a:solidFill>
                <a:effectLst/>
                <a:latin typeface="+mn-lt"/>
              </a:rPr>
              <a:t>- St</a:t>
            </a:r>
            <a:r>
              <a:rPr lang="en-GB" sz="1800" dirty="0" err="1">
                <a:solidFill>
                  <a:srgbClr val="000000"/>
                </a:solidFill>
                <a:effectLst/>
                <a:latin typeface="Calibri" panose="020F0502020204030204" pitchFamily="34" charset="0"/>
                <a:ea typeface="Times New Roman" panose="02020603050405020304" pitchFamily="18" charset="0"/>
                <a:cs typeface="DaunPenh" panose="01010101010101010101" pitchFamily="2" charset="0"/>
              </a:rPr>
              <a:t>rengthening</a:t>
            </a:r>
            <a:r>
              <a:rPr lang="en-GB" sz="1800" dirty="0">
                <a:solidFill>
                  <a:srgbClr val="000000"/>
                </a:solidFill>
                <a:effectLst/>
                <a:latin typeface="Calibri" panose="020F0502020204030204" pitchFamily="34" charset="0"/>
                <a:ea typeface="Times New Roman" panose="02020603050405020304" pitchFamily="18" charset="0"/>
                <a:cs typeface="DaunPenh" panose="01010101010101010101" pitchFamily="2" charset="0"/>
              </a:rPr>
              <a:t> Health Security Through Population Mobility Mapping in the GMS-Region, supported under ADB’s “Strengthening Health Cooperation in the Greater Mekong Sub-region (TA). </a:t>
            </a:r>
            <a:r>
              <a:rPr lang="en-GB" sz="1100" b="0" dirty="0">
                <a:solidFill>
                  <a:srgbClr val="000000"/>
                </a:solidFill>
                <a:effectLst/>
                <a:latin typeface="+mn-lt"/>
                <a:ea typeface="Calibri" panose="020F0502020204030204" pitchFamily="34" charset="0"/>
                <a:cs typeface="DaunPenh" panose="01010101010101010101" pitchFamily="2" charset="0"/>
              </a:rPr>
              <a:t>GMS countries have collectively prioritized strengthened regional cooperation on health security and addressing the health impacts of mobility under pillars 1 and 2 of the GMS Health Cooperation Strategy.</a:t>
            </a:r>
            <a:endParaRPr lang="en-US" sz="1100" b="0" i="0" dirty="0">
              <a:solidFill>
                <a:srgbClr val="000000"/>
              </a:solidFill>
              <a:effectLst/>
              <a:latin typeface="+mn-lt"/>
              <a:ea typeface="Calibri" panose="020F0502020204030204" pitchFamily="34" charset="0"/>
              <a:cs typeface="DaunPenh" panose="01010101010101010101" pitchFamily="2" charset="0"/>
            </a:endParaRPr>
          </a:p>
          <a:p>
            <a:pPr marL="0" marR="0">
              <a:spcBef>
                <a:spcPts val="0"/>
              </a:spcBef>
              <a:spcAft>
                <a:spcPts val="1000"/>
              </a:spcAft>
            </a:pPr>
            <a:endParaRPr lang="en-GB" sz="1100" b="0" u="sng" dirty="0">
              <a:solidFill>
                <a:srgbClr val="000000"/>
              </a:solidFill>
              <a:effectLst/>
              <a:latin typeface="+mn-lt"/>
              <a:ea typeface="Calibri" panose="020F0502020204030204" pitchFamily="34" charset="0"/>
            </a:endParaRPr>
          </a:p>
          <a:p>
            <a:pPr marL="0" marR="0">
              <a:spcBef>
                <a:spcPts val="0"/>
              </a:spcBef>
              <a:spcAft>
                <a:spcPts val="1000"/>
              </a:spcAft>
            </a:pPr>
            <a:r>
              <a:rPr lang="en-GB" sz="1100" b="0" u="sng" dirty="0">
                <a:solidFill>
                  <a:srgbClr val="000000"/>
                </a:solidFill>
                <a:effectLst/>
                <a:latin typeface="+mn-lt"/>
                <a:ea typeface="Calibri" panose="020F0502020204030204" pitchFamily="34" charset="0"/>
              </a:rPr>
              <a:t>Cambodia</a:t>
            </a:r>
          </a:p>
          <a:p>
            <a:pPr marL="0" marR="0">
              <a:spcBef>
                <a:spcPts val="0"/>
              </a:spcBef>
              <a:spcAft>
                <a:spcPts val="1000"/>
              </a:spcAft>
            </a:pPr>
            <a:r>
              <a:rPr lang="en-GB" sz="1100" b="0" u="none" dirty="0">
                <a:solidFill>
                  <a:srgbClr val="000000"/>
                </a:solidFill>
                <a:effectLst/>
                <a:latin typeface="+mn-lt"/>
                <a:ea typeface="Calibri" panose="020F0502020204030204" pitchFamily="34" charset="0"/>
              </a:rPr>
              <a:t>1.1 Population Mobility Mapping (PMM) exercise in Banteay Meanchey province</a:t>
            </a:r>
            <a:r>
              <a:rPr lang="en-GB" sz="1100" b="0" u="none" dirty="0">
                <a:solidFill>
                  <a:srgbClr val="000000"/>
                </a:solidFill>
                <a:effectLst/>
                <a:latin typeface="+mn-lt"/>
                <a:ea typeface="Calibri" panose="020F0502020204030204" pitchFamily="34" charset="0"/>
                <a:cs typeface="DaunPenh" panose="01010101010101010101" pitchFamily="2" charset="0"/>
              </a:rPr>
              <a:t>  </a:t>
            </a:r>
            <a:r>
              <a:rPr lang="en-US" sz="1100" b="0" u="none" dirty="0">
                <a:effectLst/>
                <a:latin typeface="+mn-lt"/>
              </a:rPr>
              <a:t> </a:t>
            </a:r>
            <a:r>
              <a:rPr lang="en-GB" sz="1100" b="0" u="none" dirty="0">
                <a:solidFill>
                  <a:srgbClr val="000000"/>
                </a:solidFill>
                <a:effectLst/>
                <a:latin typeface="+mn-lt"/>
                <a:ea typeface="Calibri" panose="020F0502020204030204" pitchFamily="34" charset="0"/>
                <a:cs typeface="DaunPenh" panose="01010101010101010101" pitchFamily="2" charset="0"/>
              </a:rPr>
              <a:t> </a:t>
            </a:r>
            <a:endParaRPr lang="en-US" sz="1100" b="0" u="none" dirty="0">
              <a:solidFill>
                <a:srgbClr val="000000"/>
              </a:solidFill>
              <a:effectLst/>
              <a:latin typeface="+mn-lt"/>
              <a:ea typeface="Calibri" panose="020F0502020204030204" pitchFamily="34" charset="0"/>
              <a:cs typeface="DaunPenh" panose="01010101010101010101" pitchFamily="2" charset="0"/>
            </a:endParaRPr>
          </a:p>
          <a:p>
            <a:r>
              <a:rPr lang="en-GB" sz="1100" b="0" u="none" dirty="0">
                <a:solidFill>
                  <a:srgbClr val="000000"/>
                </a:solidFill>
                <a:effectLst/>
                <a:latin typeface="+mn-lt"/>
                <a:ea typeface="Calibri" panose="020F0502020204030204" pitchFamily="34" charset="0"/>
              </a:rPr>
              <a:t>1.2 National Strategic Plan of Migrant Health (NSP-HM) finalized and endorsed by MOH </a:t>
            </a:r>
          </a:p>
          <a:p>
            <a:endParaRPr lang="en-GB" sz="1100" b="0" u="sng" dirty="0">
              <a:solidFill>
                <a:srgbClr val="000000"/>
              </a:solidFill>
              <a:effectLst/>
              <a:latin typeface="+mn-lt"/>
            </a:endParaRPr>
          </a:p>
          <a:p>
            <a:pPr marL="0" marR="0" algn="just">
              <a:lnSpc>
                <a:spcPct val="115000"/>
              </a:lnSpc>
              <a:spcBef>
                <a:spcPts val="10"/>
              </a:spcBef>
              <a:spcAft>
                <a:spcPts val="10"/>
              </a:spcAft>
              <a:tabLst>
                <a:tab pos="0" algn="l"/>
              </a:tabLst>
            </a:pPr>
            <a:r>
              <a:rPr lang="en-GB" sz="1100" b="0" u="sng" dirty="0">
                <a:solidFill>
                  <a:srgbClr val="000000"/>
                </a:solidFill>
                <a:effectLst/>
                <a:latin typeface="+mn-lt"/>
                <a:ea typeface="Calibri" panose="020F0502020204030204" pitchFamily="34" charset="0"/>
                <a:cs typeface="DaunPenh" panose="01010101010101010101" pitchFamily="2" charset="0"/>
              </a:rPr>
              <a:t>Lao People’s Democratic Republic:</a:t>
            </a:r>
            <a:endParaRPr lang="en-US" sz="1100" b="0" u="sng" dirty="0">
              <a:solidFill>
                <a:srgbClr val="000000"/>
              </a:solidFill>
              <a:effectLst/>
              <a:latin typeface="+mn-lt"/>
              <a:ea typeface="Calibri" panose="020F0502020204030204" pitchFamily="34" charset="0"/>
              <a:cs typeface="DaunPenh" panose="01010101010101010101" pitchFamily="2" charset="0"/>
            </a:endParaRPr>
          </a:p>
          <a:p>
            <a:r>
              <a:rPr lang="en-GB" sz="1100" b="0" u="none" dirty="0">
                <a:solidFill>
                  <a:srgbClr val="000000"/>
                </a:solidFill>
                <a:effectLst/>
                <a:latin typeface="+mn-lt"/>
                <a:ea typeface="Calibri" panose="020F0502020204030204" pitchFamily="34" charset="0"/>
              </a:rPr>
              <a:t>2.1 Migrant health situation assessment and Population Mobility Mapping (PMM) exercise (Savannakhet and </a:t>
            </a:r>
            <a:r>
              <a:rPr lang="en-GB" sz="1100" b="0" u="none" dirty="0" err="1">
                <a:solidFill>
                  <a:srgbClr val="000000"/>
                </a:solidFill>
                <a:effectLst/>
                <a:latin typeface="+mn-lt"/>
                <a:ea typeface="Calibri" panose="020F0502020204030204" pitchFamily="34" charset="0"/>
              </a:rPr>
              <a:t>Champasak</a:t>
            </a:r>
            <a:r>
              <a:rPr lang="en-GB" sz="1100" b="0" u="none" dirty="0">
                <a:solidFill>
                  <a:srgbClr val="000000"/>
                </a:solidFill>
                <a:effectLst/>
                <a:latin typeface="+mn-lt"/>
                <a:ea typeface="Calibri" panose="020F0502020204030204" pitchFamily="34" charset="0"/>
              </a:rPr>
              <a:t> provinces)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u="none" dirty="0">
                <a:solidFill>
                  <a:srgbClr val="000000"/>
                </a:solidFill>
                <a:effectLst/>
                <a:latin typeface="+mn-lt"/>
                <a:ea typeface="Calibri" panose="020F0502020204030204" pitchFamily="34" charset="0"/>
                <a:cs typeface="Calibri" panose="020F0502020204030204" pitchFamily="34" charset="0"/>
              </a:rPr>
              <a:t>2.2 Migration Health Consultation workshop</a:t>
            </a:r>
            <a:endParaRPr lang="en-US" sz="1100" b="0" u="none" dirty="0">
              <a:solidFill>
                <a:srgbClr val="000000"/>
              </a:solidFill>
              <a:effectLst/>
              <a:latin typeface="+mn-lt"/>
              <a:ea typeface="Calibri" panose="020F0502020204030204" pitchFamily="34" charset="0"/>
              <a:cs typeface="DaunPenh" panose="01010101010101010101" pitchFamily="2" charset="0"/>
            </a:endParaRPr>
          </a:p>
          <a:p>
            <a:pPr marL="0" marR="0">
              <a:lnSpc>
                <a:spcPct val="115000"/>
              </a:lnSpc>
              <a:spcBef>
                <a:spcPts val="0"/>
              </a:spcBef>
              <a:spcAft>
                <a:spcPts val="0"/>
              </a:spcAft>
            </a:pPr>
            <a:endParaRPr lang="en-GB" sz="1100" b="0" dirty="0">
              <a:solidFill>
                <a:srgbClr val="000000"/>
              </a:solidFill>
              <a:effectLst/>
              <a:latin typeface="+mn-lt"/>
              <a:ea typeface="Calibri" panose="020F0502020204030204" pitchFamily="34" charset="0"/>
              <a:cs typeface="Calibri" panose="020F0502020204030204" pitchFamily="34" charset="0"/>
            </a:endParaRPr>
          </a:p>
          <a:p>
            <a:pPr marL="0" marR="0">
              <a:lnSpc>
                <a:spcPct val="115000"/>
              </a:lnSpc>
              <a:spcBef>
                <a:spcPts val="0"/>
              </a:spcBef>
              <a:spcAft>
                <a:spcPts val="0"/>
              </a:spcAft>
            </a:pPr>
            <a:r>
              <a:rPr lang="en-GB" sz="1100" b="0" u="sng" dirty="0">
                <a:solidFill>
                  <a:srgbClr val="000000"/>
                </a:solidFill>
                <a:effectLst/>
                <a:latin typeface="+mn-lt"/>
                <a:ea typeface="Calibri" panose="020F0502020204030204" pitchFamily="34" charset="0"/>
                <a:cs typeface="Calibri" panose="020F0502020204030204" pitchFamily="34" charset="0"/>
              </a:rPr>
              <a:t>Regional activities:</a:t>
            </a:r>
            <a:endParaRPr lang="en-US" sz="1100" b="0" u="sng" dirty="0">
              <a:solidFill>
                <a:srgbClr val="000000"/>
              </a:solidFill>
              <a:effectLst/>
              <a:latin typeface="+mn-lt"/>
              <a:ea typeface="Calibri" panose="020F0502020204030204" pitchFamily="34" charset="0"/>
              <a:cs typeface="DaunPenh" panose="01010101010101010101" pitchFamily="2" charset="0"/>
            </a:endParaRPr>
          </a:p>
          <a:p>
            <a:pPr marL="0" marR="0">
              <a:lnSpc>
                <a:spcPct val="115000"/>
              </a:lnSpc>
              <a:spcBef>
                <a:spcPts val="0"/>
              </a:spcBef>
              <a:spcAft>
                <a:spcPts val="0"/>
              </a:spcAft>
            </a:pPr>
            <a:r>
              <a:rPr lang="en-GB" sz="1100" b="0" dirty="0">
                <a:solidFill>
                  <a:srgbClr val="000000"/>
                </a:solidFill>
                <a:effectLst/>
                <a:latin typeface="+mn-lt"/>
                <a:ea typeface="Calibri" panose="020F0502020204030204" pitchFamily="34" charset="0"/>
                <a:cs typeface="DaunPenh" panose="01010101010101010101" pitchFamily="2" charset="0"/>
              </a:rPr>
              <a:t>Cross-border Knowledge Exchange Workshop to share the migration patterns, migrant health profiles and health vulnerabilities, health services for migrants and results from PMM in Cambodia and Laos. Thailand, as a main destination of migrants from Cambodia and Laos will be invited to the cross-border workshop. Three countries will discuss further collaboration and cooperation on migrant health within migration cycle. </a:t>
            </a:r>
            <a:endParaRPr lang="en-US" sz="1100" b="0" dirty="0">
              <a:latin typeface="+mn-lt"/>
            </a:endParaRPr>
          </a:p>
        </p:txBody>
      </p:sp>
      <p:sp>
        <p:nvSpPr>
          <p:cNvPr id="4" name="Slide Number Placeholder 3"/>
          <p:cNvSpPr>
            <a:spLocks noGrp="1"/>
          </p:cNvSpPr>
          <p:nvPr>
            <p:ph type="sldNum" sz="quarter" idx="5"/>
          </p:nvPr>
        </p:nvSpPr>
        <p:spPr/>
        <p:txBody>
          <a:bodyPr/>
          <a:lstStyle/>
          <a:p>
            <a:fld id="{007232D5-8EB3-4B94-8A4B-45BE1C2BFD8D}" type="slidenum">
              <a:rPr lang="en-GB" smtClean="0"/>
              <a:t>4</a:t>
            </a:fld>
            <a:endParaRPr lang="en-GB"/>
          </a:p>
        </p:txBody>
      </p:sp>
    </p:spTree>
    <p:extLst>
      <p:ext uri="{BB962C8B-B14F-4D97-AF65-F5344CB8AC3E}">
        <p14:creationId xmlns:p14="http://schemas.microsoft.com/office/powerpoint/2010/main" val="3694048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Calibri" panose="020F0502020204030204" pitchFamily="34" charset="0"/>
                <a:ea typeface="Calibri" panose="020F0502020204030204" pitchFamily="34" charset="0"/>
              </a:rPr>
              <a:t>IOM believes that preparedness and response plans need to be responsive to population mobility and cross-border dynamics, and that inclusive approaches which take into account migrants and </a:t>
            </a:r>
            <a:r>
              <a:rPr lang="en-US" sz="1800" dirty="0" err="1">
                <a:effectLst/>
                <a:latin typeface="Calibri" panose="020F0502020204030204" pitchFamily="34" charset="0"/>
                <a:ea typeface="Calibri" panose="020F0502020204030204" pitchFamily="34" charset="0"/>
              </a:rPr>
              <a:t>travellers</a:t>
            </a:r>
            <a:r>
              <a:rPr lang="en-US" sz="1800" dirty="0">
                <a:effectLst/>
                <a:latin typeface="Calibri" panose="020F0502020204030204" pitchFamily="34" charset="0"/>
                <a:ea typeface="Calibri" panose="020F0502020204030204" pitchFamily="34" charset="0"/>
              </a:rPr>
              <a:t>, and counter misinformation that can lead to anti-migrant sentiment and xenophobia are essential in the event of an outbreak. IOM's approach for preparing and responding to disease outbreaks and future health threats is anchored in IOM's Health, Border and Mobility Management (HBMM) Framework. The framework links an understanding of population mobility with disease surveillance and provides a platform to develop country-specific and multi-country interventions emphasizing health system strengthening along mobility corridors in line with the 2005 International Health Regulations (IHR).</a:t>
            </a:r>
            <a:endParaRPr lang="en-US" dirty="0"/>
          </a:p>
        </p:txBody>
      </p:sp>
      <p:sp>
        <p:nvSpPr>
          <p:cNvPr id="4" name="Slide Number Placeholder 3"/>
          <p:cNvSpPr>
            <a:spLocks noGrp="1"/>
          </p:cNvSpPr>
          <p:nvPr>
            <p:ph type="sldNum" sz="quarter" idx="5"/>
          </p:nvPr>
        </p:nvSpPr>
        <p:spPr/>
        <p:txBody>
          <a:bodyPr/>
          <a:lstStyle/>
          <a:p>
            <a:fld id="{007232D5-8EB3-4B94-8A4B-45BE1C2BFD8D}" type="slidenum">
              <a:rPr lang="en-GB" smtClean="0"/>
              <a:t>5</a:t>
            </a:fld>
            <a:endParaRPr lang="en-GB"/>
          </a:p>
        </p:txBody>
      </p:sp>
    </p:spTree>
    <p:extLst>
      <p:ext uri="{BB962C8B-B14F-4D97-AF65-F5344CB8AC3E}">
        <p14:creationId xmlns:p14="http://schemas.microsoft.com/office/powerpoint/2010/main" val="692232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xml"/><Relationship Id="rId4" Type="http://schemas.openxmlformats.org/officeDocument/2006/relationships/image" Target="../media/image2.sv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5.png"/><Relationship Id="rId4" Type="http://schemas.openxmlformats.org/officeDocument/2006/relationships/image" Target="../media/image4.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09089-715A-4068-8DC0-AA49FE37DA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C78AB3-6A24-4E51-8954-EF257AFAB2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A88989-E131-47D1-A38C-7CB8C9E59692}"/>
              </a:ext>
            </a:extLst>
          </p:cNvPr>
          <p:cNvSpPr>
            <a:spLocks noGrp="1"/>
          </p:cNvSpPr>
          <p:nvPr>
            <p:ph type="dt" sz="half" idx="10"/>
          </p:nvPr>
        </p:nvSpPr>
        <p:spPr/>
        <p:txBody>
          <a:bodyPr/>
          <a:lstStyle/>
          <a:p>
            <a:fld id="{1096A79B-619E-4ECC-8035-1B0E54862A9A}" type="datetimeFigureOut">
              <a:rPr lang="en-US" smtClean="0"/>
              <a:t>12/19/2023</a:t>
            </a:fld>
            <a:endParaRPr lang="en-US"/>
          </a:p>
        </p:txBody>
      </p:sp>
      <p:sp>
        <p:nvSpPr>
          <p:cNvPr id="5" name="Footer Placeholder 4">
            <a:extLst>
              <a:ext uri="{FF2B5EF4-FFF2-40B4-BE49-F238E27FC236}">
                <a16:creationId xmlns:a16="http://schemas.microsoft.com/office/drawing/2014/main" id="{20D23B37-C388-47FC-95BB-853121ADAF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F72D93-720C-405E-9EB5-E71AADEA058F}"/>
              </a:ext>
            </a:extLst>
          </p:cNvPr>
          <p:cNvSpPr>
            <a:spLocks noGrp="1"/>
          </p:cNvSpPr>
          <p:nvPr>
            <p:ph type="sldNum" sz="quarter" idx="12"/>
          </p:nvPr>
        </p:nvSpPr>
        <p:spPr/>
        <p:txBody>
          <a:bodyPr/>
          <a:lstStyle/>
          <a:p>
            <a:fld id="{20F24DA2-D1FC-47D7-B000-03ED98F27E4F}" type="slidenum">
              <a:rPr lang="en-US" smtClean="0"/>
              <a:t>‹#›</a:t>
            </a:fld>
            <a:endParaRPr lang="en-US"/>
          </a:p>
        </p:txBody>
      </p:sp>
    </p:spTree>
    <p:extLst>
      <p:ext uri="{BB962C8B-B14F-4D97-AF65-F5344CB8AC3E}">
        <p14:creationId xmlns:p14="http://schemas.microsoft.com/office/powerpoint/2010/main" val="2126970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E8A26-B6BF-4534-A187-28F368A965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8DF4A5-ECD1-4AF8-9819-37AE5852BE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023EBD-E4A6-499A-81ED-F44E3E63F41E}"/>
              </a:ext>
            </a:extLst>
          </p:cNvPr>
          <p:cNvSpPr>
            <a:spLocks noGrp="1"/>
          </p:cNvSpPr>
          <p:nvPr>
            <p:ph type="dt" sz="half" idx="10"/>
          </p:nvPr>
        </p:nvSpPr>
        <p:spPr/>
        <p:txBody>
          <a:bodyPr/>
          <a:lstStyle/>
          <a:p>
            <a:fld id="{1096A79B-619E-4ECC-8035-1B0E54862A9A}" type="datetimeFigureOut">
              <a:rPr lang="en-US" smtClean="0"/>
              <a:t>12/19/2023</a:t>
            </a:fld>
            <a:endParaRPr lang="en-US"/>
          </a:p>
        </p:txBody>
      </p:sp>
      <p:sp>
        <p:nvSpPr>
          <p:cNvPr id="5" name="Footer Placeholder 4">
            <a:extLst>
              <a:ext uri="{FF2B5EF4-FFF2-40B4-BE49-F238E27FC236}">
                <a16:creationId xmlns:a16="http://schemas.microsoft.com/office/drawing/2014/main" id="{42EFACDF-1992-48E1-9CFE-FD040A9C0F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CBE022-0DC0-4FB8-A0F9-2BD42AC6E848}"/>
              </a:ext>
            </a:extLst>
          </p:cNvPr>
          <p:cNvSpPr>
            <a:spLocks noGrp="1"/>
          </p:cNvSpPr>
          <p:nvPr>
            <p:ph type="sldNum" sz="quarter" idx="12"/>
          </p:nvPr>
        </p:nvSpPr>
        <p:spPr/>
        <p:txBody>
          <a:bodyPr/>
          <a:lstStyle/>
          <a:p>
            <a:fld id="{20F24DA2-D1FC-47D7-B000-03ED98F27E4F}" type="slidenum">
              <a:rPr lang="en-US" smtClean="0"/>
              <a:t>‹#›</a:t>
            </a:fld>
            <a:endParaRPr lang="en-US"/>
          </a:p>
        </p:txBody>
      </p:sp>
    </p:spTree>
    <p:extLst>
      <p:ext uri="{BB962C8B-B14F-4D97-AF65-F5344CB8AC3E}">
        <p14:creationId xmlns:p14="http://schemas.microsoft.com/office/powerpoint/2010/main" val="2757825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EAD8A7-F387-4619-9FEF-89E2E892727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C9070E-9C6D-4D8A-AA61-F5A9C60EBA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9A83EE-7F77-48A4-AED6-B8393EFB1278}"/>
              </a:ext>
            </a:extLst>
          </p:cNvPr>
          <p:cNvSpPr>
            <a:spLocks noGrp="1"/>
          </p:cNvSpPr>
          <p:nvPr>
            <p:ph type="dt" sz="half" idx="10"/>
          </p:nvPr>
        </p:nvSpPr>
        <p:spPr/>
        <p:txBody>
          <a:bodyPr/>
          <a:lstStyle/>
          <a:p>
            <a:fld id="{1096A79B-619E-4ECC-8035-1B0E54862A9A}" type="datetimeFigureOut">
              <a:rPr lang="en-US" smtClean="0"/>
              <a:t>12/19/2023</a:t>
            </a:fld>
            <a:endParaRPr lang="en-US"/>
          </a:p>
        </p:txBody>
      </p:sp>
      <p:sp>
        <p:nvSpPr>
          <p:cNvPr id="5" name="Footer Placeholder 4">
            <a:extLst>
              <a:ext uri="{FF2B5EF4-FFF2-40B4-BE49-F238E27FC236}">
                <a16:creationId xmlns:a16="http://schemas.microsoft.com/office/drawing/2014/main" id="{853E4D59-C286-4BB1-B43E-CDCE712824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7D812D-FE3A-40BA-8F80-C973EFD992A1}"/>
              </a:ext>
            </a:extLst>
          </p:cNvPr>
          <p:cNvSpPr>
            <a:spLocks noGrp="1"/>
          </p:cNvSpPr>
          <p:nvPr>
            <p:ph type="sldNum" sz="quarter" idx="12"/>
          </p:nvPr>
        </p:nvSpPr>
        <p:spPr/>
        <p:txBody>
          <a:bodyPr/>
          <a:lstStyle/>
          <a:p>
            <a:fld id="{20F24DA2-D1FC-47D7-B000-03ED98F27E4F}" type="slidenum">
              <a:rPr lang="en-US" smtClean="0"/>
              <a:t>‹#›</a:t>
            </a:fld>
            <a:endParaRPr lang="en-US"/>
          </a:p>
        </p:txBody>
      </p:sp>
    </p:spTree>
    <p:extLst>
      <p:ext uri="{BB962C8B-B14F-4D97-AF65-F5344CB8AC3E}">
        <p14:creationId xmlns:p14="http://schemas.microsoft.com/office/powerpoint/2010/main" val="14881347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Header 3">
    <p:bg>
      <p:bgPr>
        <a:solidFill>
          <a:schemeClr val="bg1"/>
        </a:solidFill>
        <a:effectLst/>
      </p:bgPr>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E6D7EC9C-9C86-4A72-9CF4-9D1869172BD2}"/>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76200" y="34890"/>
            <a:ext cx="12049125" cy="6788220"/>
          </a:xfrm>
          <a:prstGeom prst="rect">
            <a:avLst/>
          </a:prstGeom>
        </p:spPr>
      </p:pic>
      <p:sp>
        <p:nvSpPr>
          <p:cNvPr id="6" name="Slide Number Placeholder 5">
            <a:extLst>
              <a:ext uri="{FF2B5EF4-FFF2-40B4-BE49-F238E27FC236}">
                <a16:creationId xmlns:a16="http://schemas.microsoft.com/office/drawing/2014/main" id="{1474F944-E8C6-42B1-BCB7-CBEBD0FB766F}"/>
              </a:ext>
            </a:extLst>
          </p:cNvPr>
          <p:cNvSpPr>
            <a:spLocks noGrp="1"/>
          </p:cNvSpPr>
          <p:nvPr>
            <p:ph type="sldNum" sz="quarter" idx="12"/>
          </p:nvPr>
        </p:nvSpPr>
        <p:spPr/>
        <p:txBody>
          <a:bodyPr/>
          <a:lstStyle/>
          <a:p>
            <a:fld id="{9E2BE927-25C7-4379-86F1-C17ED9D2A7F2}" type="slidenum">
              <a:rPr lang="en-US" smtClean="0"/>
              <a:t>‹#›</a:t>
            </a:fld>
            <a:endParaRPr lang="en-US"/>
          </a:p>
        </p:txBody>
      </p:sp>
      <p:sp>
        <p:nvSpPr>
          <p:cNvPr id="7" name="Guides" hidden="1">
            <a:extLst>
              <a:ext uri="{FF2B5EF4-FFF2-40B4-BE49-F238E27FC236}">
                <a16:creationId xmlns:a16="http://schemas.microsoft.com/office/drawing/2014/main" id="{B4283730-3468-460D-AD3C-C466D126114C}"/>
              </a:ext>
            </a:extLst>
          </p:cNvPr>
          <p:cNvSpPr/>
          <p:nvPr userDrawn="1">
            <p:custDataLst>
              <p:tags r:id="rId1"/>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solidFill>
                <a:srgbClr val="FFFFFF"/>
              </a:solidFill>
            </a:endParaRPr>
          </a:p>
        </p:txBody>
      </p:sp>
      <p:sp>
        <p:nvSpPr>
          <p:cNvPr id="9" name="Title 1">
            <a:extLst>
              <a:ext uri="{FF2B5EF4-FFF2-40B4-BE49-F238E27FC236}">
                <a16:creationId xmlns:a16="http://schemas.microsoft.com/office/drawing/2014/main" id="{6A4CBAC5-9D6B-4F6C-BE34-A324B6951CBE}"/>
              </a:ext>
            </a:extLst>
          </p:cNvPr>
          <p:cNvSpPr>
            <a:spLocks noGrp="1"/>
          </p:cNvSpPr>
          <p:nvPr>
            <p:ph type="title" hasCustomPrompt="1"/>
          </p:nvPr>
        </p:nvSpPr>
        <p:spPr>
          <a:xfrm>
            <a:off x="358775" y="269877"/>
            <a:ext cx="11473224" cy="730788"/>
          </a:xfrm>
        </p:spPr>
        <p:txBody>
          <a:bodyPr anchor="t" anchorCtr="0">
            <a:noAutofit/>
          </a:bodyPr>
          <a:lstStyle>
            <a:lvl1pPr>
              <a:defRPr sz="4800"/>
            </a:lvl1pPr>
          </a:lstStyle>
          <a:p>
            <a:r>
              <a:rPr lang="en-US"/>
              <a:t>Add 1. Section title</a:t>
            </a:r>
          </a:p>
        </p:txBody>
      </p:sp>
      <p:sp>
        <p:nvSpPr>
          <p:cNvPr id="10" name="Text Placeholder 2">
            <a:extLst>
              <a:ext uri="{FF2B5EF4-FFF2-40B4-BE49-F238E27FC236}">
                <a16:creationId xmlns:a16="http://schemas.microsoft.com/office/drawing/2014/main" id="{F09529D0-E59E-4AA1-B8B3-6C6E83812A8D}"/>
              </a:ext>
            </a:extLst>
          </p:cNvPr>
          <p:cNvSpPr>
            <a:spLocks noGrp="1"/>
          </p:cNvSpPr>
          <p:nvPr>
            <p:ph type="body" idx="1" hasCustomPrompt="1"/>
          </p:nvPr>
        </p:nvSpPr>
        <p:spPr>
          <a:xfrm>
            <a:off x="358774" y="1011269"/>
            <a:ext cx="11473225" cy="787370"/>
          </a:xfrm>
        </p:spPr>
        <p:txBody>
          <a:bodyPr>
            <a:normAutofit/>
          </a:bodyPr>
          <a:lstStyle>
            <a:lvl1pPr marL="0" indent="0">
              <a:buNone/>
              <a:defRPr sz="480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Add section subtitle</a:t>
            </a:r>
          </a:p>
        </p:txBody>
      </p:sp>
    </p:spTree>
    <p:extLst>
      <p:ext uri="{BB962C8B-B14F-4D97-AF65-F5344CB8AC3E}">
        <p14:creationId xmlns:p14="http://schemas.microsoft.com/office/powerpoint/2010/main" val="1916941030"/>
      </p:ext>
    </p:extLst>
  </p:cSld>
  <p:clrMapOvr>
    <a:masterClrMapping/>
  </p:clrMapOvr>
  <p:extLst>
    <p:ext uri="{DCECCB84-F9BA-43D5-87BE-67443E8EF086}">
      <p15:sldGuideLst xmlns:p15="http://schemas.microsoft.com/office/powerpoint/2012/main">
        <p15:guide id="1" orient="horz" pos="170">
          <p15:clr>
            <a:srgbClr val="717275"/>
          </p15:clr>
        </p15:guide>
        <p15:guide id="2" orient="horz" pos="762">
          <p15:clr>
            <a:srgbClr val="717275"/>
          </p15:clr>
        </p15:guide>
        <p15:guide id="3" orient="horz" pos="1133">
          <p15:clr>
            <a:srgbClr val="FF96FF"/>
          </p15:clr>
        </p15:guide>
        <p15:guide id="4" orient="horz" pos="3753">
          <p15:clr>
            <a:srgbClr val="FF96FF"/>
          </p15:clr>
        </p15:guide>
        <p15:guide id="5" pos="226">
          <p15:clr>
            <a:srgbClr val="FF96FF"/>
          </p15:clr>
        </p15:guide>
        <p15:guide id="6" pos="7453">
          <p15:clr>
            <a:srgbClr val="FF96FF"/>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itle 4">
    <p:bg>
      <p:bgPr>
        <a:solidFill>
          <a:schemeClr val="bg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7DBFF792-994D-4763-9021-2FEF7589E6D6}"/>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0" y="597"/>
            <a:ext cx="12192000" cy="6856806"/>
          </a:xfrm>
          <a:prstGeom prst="rect">
            <a:avLst/>
          </a:prstGeom>
        </p:spPr>
      </p:pic>
      <p:sp>
        <p:nvSpPr>
          <p:cNvPr id="2" name="Title 1">
            <a:extLst>
              <a:ext uri="{FF2B5EF4-FFF2-40B4-BE49-F238E27FC236}">
                <a16:creationId xmlns:a16="http://schemas.microsoft.com/office/drawing/2014/main" id="{DE5BBB5A-E909-4B98-99CC-B3F2B12EF9E8}"/>
              </a:ext>
            </a:extLst>
          </p:cNvPr>
          <p:cNvSpPr>
            <a:spLocks noGrp="1"/>
          </p:cNvSpPr>
          <p:nvPr>
            <p:ph type="ctrTitle" hasCustomPrompt="1"/>
          </p:nvPr>
        </p:nvSpPr>
        <p:spPr>
          <a:xfrm>
            <a:off x="358774" y="1798637"/>
            <a:ext cx="6147904" cy="2173288"/>
          </a:xfrm>
        </p:spPr>
        <p:txBody>
          <a:bodyPr anchor="ctr" anchorCtr="0">
            <a:noAutofit/>
          </a:bodyPr>
          <a:lstStyle>
            <a:lvl1pPr algn="l">
              <a:defRPr sz="4800"/>
            </a:lvl1pPr>
          </a:lstStyle>
          <a:p>
            <a:r>
              <a:rPr lang="en-US"/>
              <a:t>Add title</a:t>
            </a:r>
          </a:p>
        </p:txBody>
      </p:sp>
      <p:sp>
        <p:nvSpPr>
          <p:cNvPr id="7" name="Guides" hidden="1">
            <a:extLst>
              <a:ext uri="{FF2B5EF4-FFF2-40B4-BE49-F238E27FC236}">
                <a16:creationId xmlns:a16="http://schemas.microsoft.com/office/drawing/2014/main" id="{25E35409-37AF-410A-BB15-B1EDB639D7DA}"/>
              </a:ext>
            </a:extLst>
          </p:cNvPr>
          <p:cNvSpPr/>
          <p:nvPr userDrawn="1">
            <p:custDataLst>
              <p:tags r:id="rId1"/>
            </p:custDataLst>
          </p:nvPr>
        </p:nvSpPr>
        <p:spPr>
          <a:xfrm>
            <a:off x="0" y="0"/>
            <a:ext cx="635000" cy="254000"/>
          </a:xfrm>
          <a:prstGeom prst="rect">
            <a:avLst/>
          </a:prstGeom>
          <a:solidFill>
            <a:srgbClr val="FFFFFF"/>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solidFill>
                <a:srgbClr val="FFFFFF"/>
              </a:solidFill>
            </a:endParaRPr>
          </a:p>
        </p:txBody>
      </p:sp>
      <p:sp>
        <p:nvSpPr>
          <p:cNvPr id="11" name="Text Placeholder 4">
            <a:extLst>
              <a:ext uri="{FF2B5EF4-FFF2-40B4-BE49-F238E27FC236}">
                <a16:creationId xmlns:a16="http://schemas.microsoft.com/office/drawing/2014/main" id="{F998D014-E3E3-471F-8933-C27D84BED96D}"/>
              </a:ext>
            </a:extLst>
          </p:cNvPr>
          <p:cNvSpPr>
            <a:spLocks noGrp="1"/>
          </p:cNvSpPr>
          <p:nvPr>
            <p:ph type="body" sz="quarter" idx="11" hasCustomPrompt="1"/>
          </p:nvPr>
        </p:nvSpPr>
        <p:spPr>
          <a:xfrm>
            <a:off x="358775" y="4392000"/>
            <a:ext cx="6147903" cy="1620000"/>
          </a:xfrm>
        </p:spPr>
        <p:txBody>
          <a:bodyPr/>
          <a:lstStyle>
            <a:lvl1pPr marL="0" indent="0">
              <a:buNone/>
              <a:defRPr sz="4800">
                <a:latin typeface="+mn-lt"/>
              </a:defRPr>
            </a:lvl1pPr>
            <a:lvl2pPr marL="0" indent="0">
              <a:buNone/>
              <a:defRPr sz="4800">
                <a:latin typeface="+mn-lt"/>
              </a:defRPr>
            </a:lvl2pPr>
            <a:lvl3pPr marL="0" indent="0">
              <a:buNone/>
              <a:defRPr sz="4800">
                <a:latin typeface="+mn-lt"/>
              </a:defRPr>
            </a:lvl3pPr>
            <a:lvl4pPr marL="0" indent="0">
              <a:buNone/>
              <a:defRPr sz="4800">
                <a:latin typeface="+mn-lt"/>
              </a:defRPr>
            </a:lvl4pPr>
            <a:lvl5pPr marL="0" indent="0">
              <a:buNone/>
              <a:defRPr sz="4800">
                <a:latin typeface="+mn-lt"/>
              </a:defRPr>
            </a:lvl5pPr>
            <a:lvl6pPr marL="0" indent="0">
              <a:buNone/>
              <a:defRPr sz="4800"/>
            </a:lvl6pPr>
          </a:lstStyle>
          <a:p>
            <a:pPr lvl="0"/>
            <a:r>
              <a:rPr lang="en-US"/>
              <a:t>Add subtitle or date</a:t>
            </a:r>
          </a:p>
        </p:txBody>
      </p:sp>
      <p:pic>
        <p:nvPicPr>
          <p:cNvPr id="1786661802" name="image" descr="{&quot;templafy&quot;:{&quot;id&quot;:&quot;61451e05-c884-433b-888c-22b56cc0d4cf&quot;}}"/>
          <p:cNvPicPr>
            <a:picLocks noChangeAspect="1"/>
          </p:cNvPicPr>
          <p:nvPr/>
        </p:nvPicPr>
        <p:blipFill>
          <a:blip r:embed="rId5"/>
          <a:stretch>
            <a:fillRect/>
          </a:stretch>
        </p:blipFill>
        <p:spPr>
          <a:xfrm>
            <a:off x="358774" y="269875"/>
            <a:ext cx="2253600" cy="773055"/>
          </a:xfrm>
          <a:prstGeom prst="rect">
            <a:avLst/>
          </a:prstGeom>
        </p:spPr>
      </p:pic>
    </p:spTree>
    <p:extLst>
      <p:ext uri="{BB962C8B-B14F-4D97-AF65-F5344CB8AC3E}">
        <p14:creationId xmlns:p14="http://schemas.microsoft.com/office/powerpoint/2010/main" val="3804246033"/>
      </p:ext>
    </p:extLst>
  </p:cSld>
  <p:clrMapOvr>
    <a:masterClrMapping/>
  </p:clrMapOvr>
  <p:extLst>
    <p:ext uri="{DCECCB84-F9BA-43D5-87BE-67443E8EF086}">
      <p15:sldGuideLst xmlns:p15="http://schemas.microsoft.com/office/powerpoint/2012/main">
        <p15:guide id="1" orient="horz" pos="170">
          <p15:clr>
            <a:srgbClr val="717275"/>
          </p15:clr>
        </p15:guide>
        <p15:guide id="2" orient="horz" pos="762">
          <p15:clr>
            <a:srgbClr val="717275"/>
          </p15:clr>
        </p15:guide>
        <p15:guide id="3" orient="horz" pos="1133">
          <p15:clr>
            <a:srgbClr val="FF96FF"/>
          </p15:clr>
        </p15:guide>
        <p15:guide id="4" orient="horz" pos="3753">
          <p15:clr>
            <a:srgbClr val="FF96FF"/>
          </p15:clr>
        </p15:guide>
        <p15:guide id="5" pos="226">
          <p15:clr>
            <a:srgbClr val="FF96FF"/>
          </p15:clr>
        </p15:guide>
        <p15:guide id="6" pos="2544">
          <p15:clr>
            <a:srgbClr val="FF96FF"/>
          </p15:clr>
        </p15:guide>
        <p15:guide id="7" pos="2680">
          <p15:clr>
            <a:srgbClr val="FF96FF"/>
          </p15:clr>
        </p15:guide>
        <p15:guide id="8" pos="4999">
          <p15:clr>
            <a:srgbClr val="FF96FF"/>
          </p15:clr>
        </p15:guide>
        <p15:guide id="9" pos="5135">
          <p15:clr>
            <a:srgbClr val="FF96FF"/>
          </p15:clr>
        </p15:guide>
        <p15:guide id="10" pos="7453">
          <p15:clr>
            <a:srgbClr val="FF96FF"/>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2FB32-3C75-40E5-850F-9B41D0918C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7096B34-2023-41E2-958D-3B8F130C0E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2906E2-160B-4541-A94D-9E113FB9CA1F}"/>
              </a:ext>
            </a:extLst>
          </p:cNvPr>
          <p:cNvSpPr>
            <a:spLocks noGrp="1"/>
          </p:cNvSpPr>
          <p:nvPr>
            <p:ph type="dt" sz="half" idx="10"/>
          </p:nvPr>
        </p:nvSpPr>
        <p:spPr/>
        <p:txBody>
          <a:bodyPr/>
          <a:lstStyle/>
          <a:p>
            <a:fld id="{1096A79B-619E-4ECC-8035-1B0E54862A9A}" type="datetimeFigureOut">
              <a:rPr lang="en-US" smtClean="0"/>
              <a:t>12/19/2023</a:t>
            </a:fld>
            <a:endParaRPr lang="en-US"/>
          </a:p>
        </p:txBody>
      </p:sp>
      <p:sp>
        <p:nvSpPr>
          <p:cNvPr id="5" name="Footer Placeholder 4">
            <a:extLst>
              <a:ext uri="{FF2B5EF4-FFF2-40B4-BE49-F238E27FC236}">
                <a16:creationId xmlns:a16="http://schemas.microsoft.com/office/drawing/2014/main" id="{F00EC02A-444A-48FD-8BAB-A77D68D9FF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004AE5-704E-4309-A492-C03862BFAC80}"/>
              </a:ext>
            </a:extLst>
          </p:cNvPr>
          <p:cNvSpPr>
            <a:spLocks noGrp="1"/>
          </p:cNvSpPr>
          <p:nvPr>
            <p:ph type="sldNum" sz="quarter" idx="12"/>
          </p:nvPr>
        </p:nvSpPr>
        <p:spPr/>
        <p:txBody>
          <a:bodyPr/>
          <a:lstStyle/>
          <a:p>
            <a:fld id="{20F24DA2-D1FC-47D7-B000-03ED98F27E4F}" type="slidenum">
              <a:rPr lang="en-US" smtClean="0"/>
              <a:t>‹#›</a:t>
            </a:fld>
            <a:endParaRPr lang="en-US"/>
          </a:p>
        </p:txBody>
      </p:sp>
    </p:spTree>
    <p:extLst>
      <p:ext uri="{BB962C8B-B14F-4D97-AF65-F5344CB8AC3E}">
        <p14:creationId xmlns:p14="http://schemas.microsoft.com/office/powerpoint/2010/main" val="1619838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F0F59-87E2-4801-95B1-E5B83751E2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95CC86-30C3-4EA2-B62C-EDB60E0B5E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AE8430-EE3D-4A7D-8CE2-08877C21E3AB}"/>
              </a:ext>
            </a:extLst>
          </p:cNvPr>
          <p:cNvSpPr>
            <a:spLocks noGrp="1"/>
          </p:cNvSpPr>
          <p:nvPr>
            <p:ph type="dt" sz="half" idx="10"/>
          </p:nvPr>
        </p:nvSpPr>
        <p:spPr/>
        <p:txBody>
          <a:bodyPr/>
          <a:lstStyle/>
          <a:p>
            <a:fld id="{1096A79B-619E-4ECC-8035-1B0E54862A9A}" type="datetimeFigureOut">
              <a:rPr lang="en-US" smtClean="0"/>
              <a:t>12/19/2023</a:t>
            </a:fld>
            <a:endParaRPr lang="en-US"/>
          </a:p>
        </p:txBody>
      </p:sp>
      <p:sp>
        <p:nvSpPr>
          <p:cNvPr id="5" name="Footer Placeholder 4">
            <a:extLst>
              <a:ext uri="{FF2B5EF4-FFF2-40B4-BE49-F238E27FC236}">
                <a16:creationId xmlns:a16="http://schemas.microsoft.com/office/drawing/2014/main" id="{3B8588F6-0F63-4477-A53E-99D3C48E6E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FB8932-88DD-4342-A18F-3913EE0DA45D}"/>
              </a:ext>
            </a:extLst>
          </p:cNvPr>
          <p:cNvSpPr>
            <a:spLocks noGrp="1"/>
          </p:cNvSpPr>
          <p:nvPr>
            <p:ph type="sldNum" sz="quarter" idx="12"/>
          </p:nvPr>
        </p:nvSpPr>
        <p:spPr/>
        <p:txBody>
          <a:bodyPr/>
          <a:lstStyle/>
          <a:p>
            <a:fld id="{20F24DA2-D1FC-47D7-B000-03ED98F27E4F}" type="slidenum">
              <a:rPr lang="en-US" smtClean="0"/>
              <a:t>‹#›</a:t>
            </a:fld>
            <a:endParaRPr lang="en-US"/>
          </a:p>
        </p:txBody>
      </p:sp>
    </p:spTree>
    <p:extLst>
      <p:ext uri="{BB962C8B-B14F-4D97-AF65-F5344CB8AC3E}">
        <p14:creationId xmlns:p14="http://schemas.microsoft.com/office/powerpoint/2010/main" val="1199407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D5B15-A806-4635-8255-0DB56D795C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878B0B-495C-4D82-96BA-44434C55F7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296C7E-F9B9-486B-A18E-08DAD0321C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197A08-1159-4D1F-881A-C21B8BFAF9E4}"/>
              </a:ext>
            </a:extLst>
          </p:cNvPr>
          <p:cNvSpPr>
            <a:spLocks noGrp="1"/>
          </p:cNvSpPr>
          <p:nvPr>
            <p:ph type="dt" sz="half" idx="10"/>
          </p:nvPr>
        </p:nvSpPr>
        <p:spPr/>
        <p:txBody>
          <a:bodyPr/>
          <a:lstStyle/>
          <a:p>
            <a:fld id="{1096A79B-619E-4ECC-8035-1B0E54862A9A}" type="datetimeFigureOut">
              <a:rPr lang="en-US" smtClean="0"/>
              <a:t>12/19/2023</a:t>
            </a:fld>
            <a:endParaRPr lang="en-US"/>
          </a:p>
        </p:txBody>
      </p:sp>
      <p:sp>
        <p:nvSpPr>
          <p:cNvPr id="6" name="Footer Placeholder 5">
            <a:extLst>
              <a:ext uri="{FF2B5EF4-FFF2-40B4-BE49-F238E27FC236}">
                <a16:creationId xmlns:a16="http://schemas.microsoft.com/office/drawing/2014/main" id="{E38734C3-7584-47B3-A775-BDA614F1C8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8F9ADB-1ABB-4A04-8CA5-43E3D0C55B44}"/>
              </a:ext>
            </a:extLst>
          </p:cNvPr>
          <p:cNvSpPr>
            <a:spLocks noGrp="1"/>
          </p:cNvSpPr>
          <p:nvPr>
            <p:ph type="sldNum" sz="quarter" idx="12"/>
          </p:nvPr>
        </p:nvSpPr>
        <p:spPr/>
        <p:txBody>
          <a:bodyPr/>
          <a:lstStyle/>
          <a:p>
            <a:fld id="{20F24DA2-D1FC-47D7-B000-03ED98F27E4F}" type="slidenum">
              <a:rPr lang="en-US" smtClean="0"/>
              <a:t>‹#›</a:t>
            </a:fld>
            <a:endParaRPr lang="en-US"/>
          </a:p>
        </p:txBody>
      </p:sp>
    </p:spTree>
    <p:extLst>
      <p:ext uri="{BB962C8B-B14F-4D97-AF65-F5344CB8AC3E}">
        <p14:creationId xmlns:p14="http://schemas.microsoft.com/office/powerpoint/2010/main" val="252928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94F62-4ABB-4AA8-8F7C-ACF3F52569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97614A-FF9D-4677-BE40-5B3DFD2317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C995B8-D3EB-47A6-A38C-BBA03BBD6A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B63723-7D99-426C-95E7-243EE0960ED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754782-C4A0-4A8A-9AB5-0119E289D6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3E7A74-03E1-4C91-A112-B9CD7A2841EE}"/>
              </a:ext>
            </a:extLst>
          </p:cNvPr>
          <p:cNvSpPr>
            <a:spLocks noGrp="1"/>
          </p:cNvSpPr>
          <p:nvPr>
            <p:ph type="dt" sz="half" idx="10"/>
          </p:nvPr>
        </p:nvSpPr>
        <p:spPr/>
        <p:txBody>
          <a:bodyPr/>
          <a:lstStyle/>
          <a:p>
            <a:fld id="{1096A79B-619E-4ECC-8035-1B0E54862A9A}" type="datetimeFigureOut">
              <a:rPr lang="en-US" smtClean="0"/>
              <a:t>12/19/2023</a:t>
            </a:fld>
            <a:endParaRPr lang="en-US"/>
          </a:p>
        </p:txBody>
      </p:sp>
      <p:sp>
        <p:nvSpPr>
          <p:cNvPr id="8" name="Footer Placeholder 7">
            <a:extLst>
              <a:ext uri="{FF2B5EF4-FFF2-40B4-BE49-F238E27FC236}">
                <a16:creationId xmlns:a16="http://schemas.microsoft.com/office/drawing/2014/main" id="{B85DFEC0-C257-45CC-A311-1A700B87EE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E2169E-7E52-4492-8398-6A23501AE497}"/>
              </a:ext>
            </a:extLst>
          </p:cNvPr>
          <p:cNvSpPr>
            <a:spLocks noGrp="1"/>
          </p:cNvSpPr>
          <p:nvPr>
            <p:ph type="sldNum" sz="quarter" idx="12"/>
          </p:nvPr>
        </p:nvSpPr>
        <p:spPr/>
        <p:txBody>
          <a:bodyPr/>
          <a:lstStyle/>
          <a:p>
            <a:fld id="{20F24DA2-D1FC-47D7-B000-03ED98F27E4F}" type="slidenum">
              <a:rPr lang="en-US" smtClean="0"/>
              <a:t>‹#›</a:t>
            </a:fld>
            <a:endParaRPr lang="en-US"/>
          </a:p>
        </p:txBody>
      </p:sp>
    </p:spTree>
    <p:extLst>
      <p:ext uri="{BB962C8B-B14F-4D97-AF65-F5344CB8AC3E}">
        <p14:creationId xmlns:p14="http://schemas.microsoft.com/office/powerpoint/2010/main" val="350107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11542-94EC-43E2-B3F4-92450414000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871962-5B61-44C6-85D5-3588E05EC200}"/>
              </a:ext>
            </a:extLst>
          </p:cNvPr>
          <p:cNvSpPr>
            <a:spLocks noGrp="1"/>
          </p:cNvSpPr>
          <p:nvPr>
            <p:ph type="dt" sz="half" idx="10"/>
          </p:nvPr>
        </p:nvSpPr>
        <p:spPr/>
        <p:txBody>
          <a:bodyPr/>
          <a:lstStyle/>
          <a:p>
            <a:fld id="{1096A79B-619E-4ECC-8035-1B0E54862A9A}" type="datetimeFigureOut">
              <a:rPr lang="en-US" smtClean="0"/>
              <a:t>12/19/2023</a:t>
            </a:fld>
            <a:endParaRPr lang="en-US"/>
          </a:p>
        </p:txBody>
      </p:sp>
      <p:sp>
        <p:nvSpPr>
          <p:cNvPr id="4" name="Footer Placeholder 3">
            <a:extLst>
              <a:ext uri="{FF2B5EF4-FFF2-40B4-BE49-F238E27FC236}">
                <a16:creationId xmlns:a16="http://schemas.microsoft.com/office/drawing/2014/main" id="{FEEEDDFB-C237-4BEC-9F52-F8E8388C29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3637A36-A246-4EC4-A8F0-468F9FB4E604}"/>
              </a:ext>
            </a:extLst>
          </p:cNvPr>
          <p:cNvSpPr>
            <a:spLocks noGrp="1"/>
          </p:cNvSpPr>
          <p:nvPr>
            <p:ph type="sldNum" sz="quarter" idx="12"/>
          </p:nvPr>
        </p:nvSpPr>
        <p:spPr/>
        <p:txBody>
          <a:bodyPr/>
          <a:lstStyle/>
          <a:p>
            <a:fld id="{20F24DA2-D1FC-47D7-B000-03ED98F27E4F}" type="slidenum">
              <a:rPr lang="en-US" smtClean="0"/>
              <a:t>‹#›</a:t>
            </a:fld>
            <a:endParaRPr lang="en-US"/>
          </a:p>
        </p:txBody>
      </p:sp>
    </p:spTree>
    <p:extLst>
      <p:ext uri="{BB962C8B-B14F-4D97-AF65-F5344CB8AC3E}">
        <p14:creationId xmlns:p14="http://schemas.microsoft.com/office/powerpoint/2010/main" val="1528103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2E8FE7-A13F-4ACF-B32B-BCB48FBD5CD9}"/>
              </a:ext>
            </a:extLst>
          </p:cNvPr>
          <p:cNvSpPr>
            <a:spLocks noGrp="1"/>
          </p:cNvSpPr>
          <p:nvPr>
            <p:ph type="dt" sz="half" idx="10"/>
          </p:nvPr>
        </p:nvSpPr>
        <p:spPr/>
        <p:txBody>
          <a:bodyPr/>
          <a:lstStyle/>
          <a:p>
            <a:fld id="{1096A79B-619E-4ECC-8035-1B0E54862A9A}" type="datetimeFigureOut">
              <a:rPr lang="en-US" smtClean="0"/>
              <a:t>12/19/2023</a:t>
            </a:fld>
            <a:endParaRPr lang="en-US"/>
          </a:p>
        </p:txBody>
      </p:sp>
      <p:sp>
        <p:nvSpPr>
          <p:cNvPr id="3" name="Footer Placeholder 2">
            <a:extLst>
              <a:ext uri="{FF2B5EF4-FFF2-40B4-BE49-F238E27FC236}">
                <a16:creationId xmlns:a16="http://schemas.microsoft.com/office/drawing/2014/main" id="{161A6150-CCA4-468D-ACBC-98C501B814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FEDF94-F35D-4DE4-ACDF-505FDEDCFDDD}"/>
              </a:ext>
            </a:extLst>
          </p:cNvPr>
          <p:cNvSpPr>
            <a:spLocks noGrp="1"/>
          </p:cNvSpPr>
          <p:nvPr>
            <p:ph type="sldNum" sz="quarter" idx="12"/>
          </p:nvPr>
        </p:nvSpPr>
        <p:spPr/>
        <p:txBody>
          <a:bodyPr/>
          <a:lstStyle/>
          <a:p>
            <a:fld id="{20F24DA2-D1FC-47D7-B000-03ED98F27E4F}" type="slidenum">
              <a:rPr lang="en-US" smtClean="0"/>
              <a:t>‹#›</a:t>
            </a:fld>
            <a:endParaRPr lang="en-US"/>
          </a:p>
        </p:txBody>
      </p:sp>
    </p:spTree>
    <p:extLst>
      <p:ext uri="{BB962C8B-B14F-4D97-AF65-F5344CB8AC3E}">
        <p14:creationId xmlns:p14="http://schemas.microsoft.com/office/powerpoint/2010/main" val="1996117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8CA2D-7E99-4D85-8AE6-262D77CAD0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1C9E565-8FD2-4185-A79C-82FB8D908E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68A633-CA48-4D5B-99D2-B9AEACB0F9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4E1119-2234-4DDE-AF0F-02E1D7AA04C8}"/>
              </a:ext>
            </a:extLst>
          </p:cNvPr>
          <p:cNvSpPr>
            <a:spLocks noGrp="1"/>
          </p:cNvSpPr>
          <p:nvPr>
            <p:ph type="dt" sz="half" idx="10"/>
          </p:nvPr>
        </p:nvSpPr>
        <p:spPr/>
        <p:txBody>
          <a:bodyPr/>
          <a:lstStyle/>
          <a:p>
            <a:fld id="{1096A79B-619E-4ECC-8035-1B0E54862A9A}" type="datetimeFigureOut">
              <a:rPr lang="en-US" smtClean="0"/>
              <a:t>12/19/2023</a:t>
            </a:fld>
            <a:endParaRPr lang="en-US"/>
          </a:p>
        </p:txBody>
      </p:sp>
      <p:sp>
        <p:nvSpPr>
          <p:cNvPr id="6" name="Footer Placeholder 5">
            <a:extLst>
              <a:ext uri="{FF2B5EF4-FFF2-40B4-BE49-F238E27FC236}">
                <a16:creationId xmlns:a16="http://schemas.microsoft.com/office/drawing/2014/main" id="{35426715-3DE8-4FA7-99BB-25C30849EB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D0D688-A7C6-46B3-9E0B-4BDFC69AFBE4}"/>
              </a:ext>
            </a:extLst>
          </p:cNvPr>
          <p:cNvSpPr>
            <a:spLocks noGrp="1"/>
          </p:cNvSpPr>
          <p:nvPr>
            <p:ph type="sldNum" sz="quarter" idx="12"/>
          </p:nvPr>
        </p:nvSpPr>
        <p:spPr/>
        <p:txBody>
          <a:bodyPr/>
          <a:lstStyle/>
          <a:p>
            <a:fld id="{20F24DA2-D1FC-47D7-B000-03ED98F27E4F}" type="slidenum">
              <a:rPr lang="en-US" smtClean="0"/>
              <a:t>‹#›</a:t>
            </a:fld>
            <a:endParaRPr lang="en-US"/>
          </a:p>
        </p:txBody>
      </p:sp>
    </p:spTree>
    <p:extLst>
      <p:ext uri="{BB962C8B-B14F-4D97-AF65-F5344CB8AC3E}">
        <p14:creationId xmlns:p14="http://schemas.microsoft.com/office/powerpoint/2010/main" val="3797829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1F27E-1394-457B-A7E6-EC1457B1A3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8FFF66-2B76-4591-8B86-5480967D70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7FE392-25F9-40AB-94D9-DCB77ECD43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EFA20B-648C-4CDE-9157-9C14C38C27A8}"/>
              </a:ext>
            </a:extLst>
          </p:cNvPr>
          <p:cNvSpPr>
            <a:spLocks noGrp="1"/>
          </p:cNvSpPr>
          <p:nvPr>
            <p:ph type="dt" sz="half" idx="10"/>
          </p:nvPr>
        </p:nvSpPr>
        <p:spPr/>
        <p:txBody>
          <a:bodyPr/>
          <a:lstStyle/>
          <a:p>
            <a:fld id="{1096A79B-619E-4ECC-8035-1B0E54862A9A}" type="datetimeFigureOut">
              <a:rPr lang="en-US" smtClean="0"/>
              <a:t>12/19/2023</a:t>
            </a:fld>
            <a:endParaRPr lang="en-US"/>
          </a:p>
        </p:txBody>
      </p:sp>
      <p:sp>
        <p:nvSpPr>
          <p:cNvPr id="6" name="Footer Placeholder 5">
            <a:extLst>
              <a:ext uri="{FF2B5EF4-FFF2-40B4-BE49-F238E27FC236}">
                <a16:creationId xmlns:a16="http://schemas.microsoft.com/office/drawing/2014/main" id="{0AC8912D-DC1B-470F-8850-1359FE5FD9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5B67-5197-4BBB-BF47-F1881B7ED25C}"/>
              </a:ext>
            </a:extLst>
          </p:cNvPr>
          <p:cNvSpPr>
            <a:spLocks noGrp="1"/>
          </p:cNvSpPr>
          <p:nvPr>
            <p:ph type="sldNum" sz="quarter" idx="12"/>
          </p:nvPr>
        </p:nvSpPr>
        <p:spPr/>
        <p:txBody>
          <a:bodyPr/>
          <a:lstStyle/>
          <a:p>
            <a:fld id="{20F24DA2-D1FC-47D7-B000-03ED98F27E4F}" type="slidenum">
              <a:rPr lang="en-US" smtClean="0"/>
              <a:t>‹#›</a:t>
            </a:fld>
            <a:endParaRPr lang="en-US"/>
          </a:p>
        </p:txBody>
      </p:sp>
    </p:spTree>
    <p:extLst>
      <p:ext uri="{BB962C8B-B14F-4D97-AF65-F5344CB8AC3E}">
        <p14:creationId xmlns:p14="http://schemas.microsoft.com/office/powerpoint/2010/main" val="3005447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EF28A5-7D6E-421A-8AA9-C0C0716B87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6763B3-4A1C-490E-9CFF-AA0C9F102D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6FA379-6B58-4978-8877-B362EC0901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96A79B-619E-4ECC-8035-1B0E54862A9A}" type="datetimeFigureOut">
              <a:rPr lang="en-US" smtClean="0"/>
              <a:t>12/19/2023</a:t>
            </a:fld>
            <a:endParaRPr lang="en-US"/>
          </a:p>
        </p:txBody>
      </p:sp>
      <p:sp>
        <p:nvSpPr>
          <p:cNvPr id="5" name="Footer Placeholder 4">
            <a:extLst>
              <a:ext uri="{FF2B5EF4-FFF2-40B4-BE49-F238E27FC236}">
                <a16:creationId xmlns:a16="http://schemas.microsoft.com/office/drawing/2014/main" id="{85C44E0F-B88F-4924-90D8-A5C429131E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360874-D011-43C7-B9DE-464659D356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F24DA2-D1FC-47D7-B000-03ED98F27E4F}" type="slidenum">
              <a:rPr lang="en-US" smtClean="0"/>
              <a:t>‹#›</a:t>
            </a:fld>
            <a:endParaRPr lang="en-US"/>
          </a:p>
        </p:txBody>
      </p:sp>
      <p:sp>
        <p:nvSpPr>
          <p:cNvPr id="8" name="TextBox 7">
            <a:extLst>
              <a:ext uri="{FF2B5EF4-FFF2-40B4-BE49-F238E27FC236}">
                <a16:creationId xmlns:a16="http://schemas.microsoft.com/office/drawing/2014/main" id="{E10FF85D-1505-C543-B37A-739F0F329D7D}"/>
              </a:ext>
            </a:extLst>
          </p:cNvPr>
          <p:cNvSpPr txBox="1"/>
          <p:nvPr userDrawn="1">
            <p:extLst>
              <p:ext uri="{1162E1C5-73C7-4A58-AE30-91384D911F3F}">
                <p184:classification xmlns:p184="http://schemas.microsoft.com/office/powerpoint/2018/4/main" val="ftr"/>
              </p:ext>
            </p:extLst>
          </p:nvPr>
        </p:nvSpPr>
        <p:spPr>
          <a:xfrm>
            <a:off x="63500" y="6657340"/>
            <a:ext cx="6127750" cy="137160"/>
          </a:xfrm>
          <a:prstGeom prst="rect">
            <a:avLst/>
          </a:prstGeom>
        </p:spPr>
        <p:txBody>
          <a:bodyPr horzOverflow="overflow" lIns="0" tIns="0" rIns="0" bIns="0">
            <a:spAutoFit/>
          </a:bodyPr>
          <a:lstStyle/>
          <a:p>
            <a:pPr algn="l"/>
            <a:r>
              <a:rPr lang="en-PH" sz="900">
                <a:solidFill>
                  <a:srgbClr val="000000"/>
                </a:solidFill>
                <a:latin typeface="Calibri" panose="020F0502020204030204" pitchFamily="34" charset="0"/>
                <a:ea typeface="Calibri" panose="020F0502020204030204" pitchFamily="34" charset="0"/>
                <a:cs typeface="Calibri" panose="020F0502020204030204" pitchFamily="34" charset="0"/>
              </a:rPr>
              <a:t>INTERNAL. This information is accessible to ADB Management and staff. It may be shared outside ADB with appropriate permission.</a:t>
            </a:r>
          </a:p>
        </p:txBody>
      </p:sp>
    </p:spTree>
    <p:extLst>
      <p:ext uri="{BB962C8B-B14F-4D97-AF65-F5344CB8AC3E}">
        <p14:creationId xmlns:p14="http://schemas.microsoft.com/office/powerpoint/2010/main" val="96075310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20" r:id="rId12"/>
    <p:sldLayoutId id="214748372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Triangle 14">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D94925-4799-4BE6-AEF2-89E746F25788}"/>
              </a:ext>
            </a:extLst>
          </p:cNvPr>
          <p:cNvSpPr>
            <a:spLocks noGrp="1"/>
          </p:cNvSpPr>
          <p:nvPr>
            <p:ph type="title"/>
          </p:nvPr>
        </p:nvSpPr>
        <p:spPr>
          <a:xfrm>
            <a:off x="1285241" y="1008993"/>
            <a:ext cx="9231410" cy="3542045"/>
          </a:xfrm>
          <a:prstGeom prst="ellipse">
            <a:avLst/>
          </a:prstGeom>
        </p:spPr>
        <p:txBody>
          <a:bodyPr vert="horz" lIns="91440" tIns="45720" rIns="91440" bIns="45720" rtlCol="0" anchor="b">
            <a:normAutofit fontScale="90000"/>
          </a:bodyPr>
          <a:lstStyle/>
          <a:p>
            <a:r>
              <a:rPr lang="en-US" sz="5500" kern="1200" dirty="0">
                <a:solidFill>
                  <a:schemeClr val="tx1"/>
                </a:solidFill>
                <a:latin typeface="+mj-lt"/>
                <a:ea typeface="+mj-ea"/>
                <a:cs typeface="+mj-cs"/>
              </a:rPr>
              <a:t>Session 12:</a:t>
            </a:r>
            <a:br>
              <a:rPr lang="en-US" sz="5500" kern="1200" dirty="0">
                <a:solidFill>
                  <a:schemeClr val="tx1"/>
                </a:solidFill>
                <a:latin typeface="+mj-lt"/>
                <a:ea typeface="+mj-ea"/>
                <a:cs typeface="+mj-cs"/>
              </a:rPr>
            </a:br>
            <a:r>
              <a:rPr lang="en-US" sz="5500" kern="1200" dirty="0">
                <a:solidFill>
                  <a:schemeClr val="tx1"/>
                </a:solidFill>
                <a:latin typeface="+mj-lt"/>
                <a:ea typeface="+mj-ea"/>
                <a:cs typeface="+mj-cs"/>
              </a:rPr>
              <a:t>Hearing from development partners - </a:t>
            </a:r>
            <a:r>
              <a:rPr lang="en-US" sz="5500" b="1" kern="1200" dirty="0">
                <a:solidFill>
                  <a:schemeClr val="tx1"/>
                </a:solidFill>
                <a:latin typeface="+mj-lt"/>
                <a:ea typeface="+mj-ea"/>
                <a:cs typeface="+mj-cs"/>
              </a:rPr>
              <a:t>IOM</a:t>
            </a:r>
          </a:p>
        </p:txBody>
      </p:sp>
      <p:sp>
        <p:nvSpPr>
          <p:cNvPr id="4" name="TextBox 3">
            <a:extLst>
              <a:ext uri="{FF2B5EF4-FFF2-40B4-BE49-F238E27FC236}">
                <a16:creationId xmlns:a16="http://schemas.microsoft.com/office/drawing/2014/main" id="{F1C8EAB2-6E94-8CCC-FE12-F2259ABE34B7}"/>
              </a:ext>
            </a:extLst>
          </p:cNvPr>
          <p:cNvSpPr txBox="1"/>
          <p:nvPr/>
        </p:nvSpPr>
        <p:spPr>
          <a:xfrm>
            <a:off x="774271" y="5174313"/>
            <a:ext cx="8313420" cy="646331"/>
          </a:xfrm>
          <a:prstGeom prst="rect">
            <a:avLst/>
          </a:prstGeom>
          <a:noFill/>
        </p:spPr>
        <p:txBody>
          <a:bodyPr wrap="square">
            <a:spAutoFit/>
          </a:bodyPr>
          <a:lstStyle/>
          <a:p>
            <a:r>
              <a:rPr lang="en-AU" sz="1800" dirty="0"/>
              <a:t>Important: The GMS Regional Health Cooperation Strategy 2024-2030 </a:t>
            </a:r>
            <a:r>
              <a:rPr lang="en-US" sz="1800" dirty="0"/>
              <a:t>focuses on health issues that are </a:t>
            </a:r>
            <a:r>
              <a:rPr lang="en-US" sz="1800" b="1" i="1" dirty="0">
                <a:solidFill>
                  <a:srgbClr val="7030A0"/>
                </a:solidFill>
              </a:rPr>
              <a:t>regional in nature </a:t>
            </a:r>
            <a:r>
              <a:rPr lang="en-US" sz="1800" dirty="0"/>
              <a:t>and</a:t>
            </a:r>
            <a:r>
              <a:rPr lang="en-US" sz="1800" dirty="0">
                <a:solidFill>
                  <a:srgbClr val="7030A0"/>
                </a:solidFill>
              </a:rPr>
              <a:t> </a:t>
            </a:r>
            <a:r>
              <a:rPr lang="en-US" sz="1800" b="1" i="1" dirty="0">
                <a:solidFill>
                  <a:srgbClr val="7030A0"/>
                </a:solidFill>
              </a:rPr>
              <a:t>require collective action </a:t>
            </a:r>
            <a:r>
              <a:rPr lang="en-US" sz="1800" dirty="0"/>
              <a:t>to address.</a:t>
            </a:r>
            <a:endParaRPr lang="en-AU" dirty="0"/>
          </a:p>
        </p:txBody>
      </p:sp>
    </p:spTree>
    <p:extLst>
      <p:ext uri="{BB962C8B-B14F-4D97-AF65-F5344CB8AC3E}">
        <p14:creationId xmlns:p14="http://schemas.microsoft.com/office/powerpoint/2010/main" val="1846458809"/>
      </p:ext>
    </p:extLst>
  </p:cSld>
  <p:clrMapOvr>
    <a:masterClrMapping/>
  </p:clrMapOvr>
  <mc:AlternateContent xmlns:mc="http://schemas.openxmlformats.org/markup-compatibility/2006" xmlns:p14="http://schemas.microsoft.com/office/powerpoint/2010/main">
    <mc:Choice Requires="p14">
      <p:transition spd="slow" p14:dur="2000" advTm="52403"/>
    </mc:Choice>
    <mc:Fallback xmlns="">
      <p:transition spd="slow" advTm="52403"/>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42D303D-FEC2-EC43-75D5-B37A2A5B5556}"/>
              </a:ext>
            </a:extLst>
          </p:cNvPr>
          <p:cNvSpPr>
            <a:spLocks noGrp="1"/>
          </p:cNvSpPr>
          <p:nvPr>
            <p:ph type="title"/>
          </p:nvPr>
        </p:nvSpPr>
        <p:spPr>
          <a:xfrm>
            <a:off x="838200" y="365125"/>
            <a:ext cx="10728960" cy="1550192"/>
          </a:xfrm>
        </p:spPr>
        <p:txBody>
          <a:bodyPr>
            <a:normAutofit/>
          </a:bodyPr>
          <a:lstStyle/>
          <a:p>
            <a:r>
              <a:rPr lang="en-AU" sz="3200" dirty="0"/>
              <a:t>Please provide any feedback you have on the proposed Framework (found on the next page).  The Framework will shape the GMS Regional Health Cooperation Strategy 2024-2030.</a:t>
            </a:r>
          </a:p>
        </p:txBody>
      </p:sp>
      <p:sp>
        <p:nvSpPr>
          <p:cNvPr id="51" name="Arc 5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236C52BB-CE02-13DE-D292-CED677D933CE}"/>
              </a:ext>
            </a:extLst>
          </p:cNvPr>
          <p:cNvSpPr>
            <a:spLocks noGrp="1"/>
          </p:cNvSpPr>
          <p:nvPr>
            <p:ph idx="1"/>
          </p:nvPr>
        </p:nvSpPr>
        <p:spPr>
          <a:xfrm>
            <a:off x="1120690" y="1915318"/>
            <a:ext cx="10515600" cy="4351338"/>
          </a:xfrm>
        </p:spPr>
        <p:txBody>
          <a:bodyPr>
            <a:normAutofit/>
          </a:bodyPr>
          <a:lstStyle/>
          <a:p>
            <a:endParaRPr lang="en-AU" dirty="0"/>
          </a:p>
          <a:p>
            <a:pPr marL="0" indent="0">
              <a:buNone/>
            </a:pPr>
            <a:endParaRPr lang="en-AU" dirty="0"/>
          </a:p>
          <a:p>
            <a:pPr marL="0" indent="0">
              <a:buNone/>
            </a:pPr>
            <a:r>
              <a:rPr lang="en-AU" dirty="0"/>
              <a:t> </a:t>
            </a:r>
          </a:p>
          <a:p>
            <a:endParaRPr lang="en-AU" dirty="0"/>
          </a:p>
          <a:p>
            <a:pPr marL="0" indent="0">
              <a:buNone/>
            </a:pPr>
            <a:endParaRPr lang="en-AU" dirty="0"/>
          </a:p>
          <a:p>
            <a:pPr marL="0" indent="0">
              <a:buNone/>
            </a:pPr>
            <a:r>
              <a:rPr lang="en-AU" dirty="0"/>
              <a:t>  </a:t>
            </a:r>
          </a:p>
        </p:txBody>
      </p:sp>
      <p:graphicFrame>
        <p:nvGraphicFramePr>
          <p:cNvPr id="4" name="Table 3">
            <a:extLst>
              <a:ext uri="{FF2B5EF4-FFF2-40B4-BE49-F238E27FC236}">
                <a16:creationId xmlns:a16="http://schemas.microsoft.com/office/drawing/2014/main" id="{4DD235AF-6BA4-7C30-C1CE-C32342C01351}"/>
              </a:ext>
            </a:extLst>
          </p:cNvPr>
          <p:cNvGraphicFramePr>
            <a:graphicFrameLocks noGrp="1"/>
          </p:cNvGraphicFramePr>
          <p:nvPr>
            <p:extLst>
              <p:ext uri="{D42A27DB-BD31-4B8C-83A1-F6EECF244321}">
                <p14:modId xmlns:p14="http://schemas.microsoft.com/office/powerpoint/2010/main" val="1314055160"/>
              </p:ext>
            </p:extLst>
          </p:nvPr>
        </p:nvGraphicFramePr>
        <p:xfrm>
          <a:off x="967666" y="1941592"/>
          <a:ext cx="9898602" cy="3474720"/>
        </p:xfrm>
        <a:graphic>
          <a:graphicData uri="http://schemas.openxmlformats.org/drawingml/2006/table">
            <a:tbl>
              <a:tblPr firstRow="1" bandRow="1">
                <a:tableStyleId>{5C22544A-7EE6-4342-B048-85BDC9FD1C3A}</a:tableStyleId>
              </a:tblPr>
              <a:tblGrid>
                <a:gridCol w="4949301">
                  <a:extLst>
                    <a:ext uri="{9D8B030D-6E8A-4147-A177-3AD203B41FA5}">
                      <a16:colId xmlns:a16="http://schemas.microsoft.com/office/drawing/2014/main" val="2346946168"/>
                    </a:ext>
                  </a:extLst>
                </a:gridCol>
                <a:gridCol w="4949301">
                  <a:extLst>
                    <a:ext uri="{9D8B030D-6E8A-4147-A177-3AD203B41FA5}">
                      <a16:colId xmlns:a16="http://schemas.microsoft.com/office/drawing/2014/main" val="2475925413"/>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Regional Health Security </a:t>
                      </a:r>
                    </a:p>
                    <a:p>
                      <a:endParaRPr lang="en-US" dirty="0"/>
                    </a:p>
                  </a:txBody>
                  <a:tcPr/>
                </a:tc>
                <a:tc>
                  <a:txBody>
                    <a:bodyPr/>
                    <a:lstStyle/>
                    <a:p>
                      <a:r>
                        <a:rPr lang="en-US" dirty="0"/>
                        <a:t>Health System Strengthening towards UHC</a:t>
                      </a:r>
                    </a:p>
                  </a:txBody>
                  <a:tcPr/>
                </a:tc>
                <a:extLst>
                  <a:ext uri="{0D108BD9-81ED-4DB2-BD59-A6C34878D82A}">
                    <a16:rowId xmlns:a16="http://schemas.microsoft.com/office/drawing/2014/main" val="700604972"/>
                  </a:ext>
                </a:extLst>
              </a:tr>
              <a:tr h="370840">
                <a:tc>
                  <a:txBody>
                    <a:bodyPr/>
                    <a:lstStyle/>
                    <a:p>
                      <a:r>
                        <a:rPr lang="en-US" b="1" dirty="0"/>
                        <a:t>IHR Core Capacities</a:t>
                      </a:r>
                    </a:p>
                    <a:p>
                      <a:pPr marL="285750" indent="-285750">
                        <a:buFont typeface="Arial" panose="020B0604020202020204" pitchFamily="34" charset="0"/>
                        <a:buChar char="•"/>
                      </a:pPr>
                      <a:r>
                        <a:rPr lang="en-US" dirty="0"/>
                        <a:t>Developing/updating Emergency Response Plans at the Point of Entry across the borders, taking lessons learned from recent pandemic of Covid-19</a:t>
                      </a:r>
                    </a:p>
                    <a:p>
                      <a:pPr marL="285750" indent="-285750">
                        <a:buFont typeface="Arial" panose="020B0604020202020204" pitchFamily="34" charset="0"/>
                        <a:buChar char="•"/>
                      </a:pPr>
                      <a:r>
                        <a:rPr lang="en-US" dirty="0"/>
                        <a:t>Supporting the table-top exercises and simulation exercises across the borders in partnership with non-health sectors</a:t>
                      </a:r>
                    </a:p>
                    <a:p>
                      <a:pPr marL="0" indent="0">
                        <a:buFont typeface="Arial" panose="020B0604020202020204" pitchFamily="34" charset="0"/>
                        <a:buNone/>
                      </a:pPr>
                      <a:r>
                        <a:rPr lang="en-US" dirty="0"/>
                        <a:t> </a:t>
                      </a:r>
                    </a:p>
                  </a:txBody>
                  <a:tcPr/>
                </a:tc>
                <a:tc>
                  <a:txBody>
                    <a:bodyPr/>
                    <a:lstStyle/>
                    <a:p>
                      <a:r>
                        <a:rPr lang="en-US" b="1" dirty="0"/>
                        <a:t>Migrant Health</a:t>
                      </a:r>
                    </a:p>
                    <a:p>
                      <a:pPr marL="285750" indent="-285750">
                        <a:buFont typeface="Arial" panose="020B0604020202020204" pitchFamily="34" charset="0"/>
                        <a:buChar char="•"/>
                      </a:pPr>
                      <a:r>
                        <a:rPr lang="en-US" dirty="0"/>
                        <a:t>Advocacy for including migrants and mobile populations in national surveillance systems</a:t>
                      </a:r>
                    </a:p>
                    <a:p>
                      <a:pPr marL="285750" indent="-285750">
                        <a:buFont typeface="Arial" panose="020B0604020202020204" pitchFamily="34" charset="0"/>
                        <a:buChar char="•"/>
                      </a:pPr>
                      <a:r>
                        <a:rPr lang="en-US" dirty="0"/>
                        <a:t>Monitoring health of migrants and host communities in main migration routes and migrant clusters</a:t>
                      </a:r>
                    </a:p>
                    <a:p>
                      <a:pPr marL="285750" indent="-285750">
                        <a:buFont typeface="Arial" panose="020B0604020202020204" pitchFamily="34" charset="0"/>
                        <a:buChar char="•"/>
                      </a:pPr>
                      <a:r>
                        <a:rPr lang="en-US" dirty="0"/>
                        <a:t>Supporting migration health regional legal frameworks (i.e. HIV, TB, EID) to ensure migrant are protected and can access to quality health services</a:t>
                      </a:r>
                    </a:p>
                  </a:txBody>
                  <a:tcPr/>
                </a:tc>
                <a:extLst>
                  <a:ext uri="{0D108BD9-81ED-4DB2-BD59-A6C34878D82A}">
                    <a16:rowId xmlns:a16="http://schemas.microsoft.com/office/drawing/2014/main" val="618884700"/>
                  </a:ext>
                </a:extLst>
              </a:tr>
            </a:tbl>
          </a:graphicData>
        </a:graphic>
      </p:graphicFrame>
    </p:spTree>
    <p:extLst>
      <p:ext uri="{BB962C8B-B14F-4D97-AF65-F5344CB8AC3E}">
        <p14:creationId xmlns:p14="http://schemas.microsoft.com/office/powerpoint/2010/main" val="2156049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1" name="Group 30">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32" name="Freeform: Shape 31">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C882A889-2F28-9528-3378-A6863D08DCAB}"/>
              </a:ext>
            </a:extLst>
          </p:cNvPr>
          <p:cNvPicPr>
            <a:picLocks noChangeAspect="1"/>
          </p:cNvPicPr>
          <p:nvPr/>
        </p:nvPicPr>
        <p:blipFill>
          <a:blip r:embed="rId2">
            <a:extLst>
              <a:ext uri="{28A0092B-C50C-407E-A947-70E740481C1C}">
                <a14:useLocalDpi xmlns:a14="http://schemas.microsoft.com/office/drawing/2010/main" val="0"/>
              </a:ext>
            </a:extLst>
          </a:blip>
          <a:srcRect t="6355" b="6355"/>
          <a:stretch/>
        </p:blipFill>
        <p:spPr>
          <a:xfrm>
            <a:off x="1841185" y="643467"/>
            <a:ext cx="8509630" cy="5571065"/>
          </a:xfrm>
          <a:prstGeom prst="rect">
            <a:avLst/>
          </a:prstGeom>
          <a:ln>
            <a:noFill/>
          </a:ln>
        </p:spPr>
      </p:pic>
    </p:spTree>
    <p:extLst>
      <p:ext uri="{BB962C8B-B14F-4D97-AF65-F5344CB8AC3E}">
        <p14:creationId xmlns:p14="http://schemas.microsoft.com/office/powerpoint/2010/main" val="12352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D0772B-0DA1-8576-57D7-8CA0E56E24BB}"/>
              </a:ext>
            </a:extLst>
          </p:cNvPr>
          <p:cNvSpPr>
            <a:spLocks noGrp="1"/>
          </p:cNvSpPr>
          <p:nvPr>
            <p:ph type="title"/>
          </p:nvPr>
        </p:nvSpPr>
        <p:spPr>
          <a:xfrm>
            <a:off x="841248" y="548640"/>
            <a:ext cx="2862401" cy="5431536"/>
          </a:xfrm>
        </p:spPr>
        <p:txBody>
          <a:bodyPr>
            <a:normAutofit/>
          </a:bodyPr>
          <a:lstStyle/>
          <a:p>
            <a:r>
              <a:rPr lang="en-AU" sz="4800" dirty="0"/>
              <a:t>Questions:</a:t>
            </a:r>
            <a:br>
              <a:rPr lang="en-AU" sz="4800" dirty="0"/>
            </a:br>
            <a:br>
              <a:rPr lang="en-AU" sz="4800" dirty="0"/>
            </a:br>
            <a:r>
              <a:rPr lang="en-US" sz="2200" dirty="0"/>
              <a:t>This strategy focuses on health issues that are </a:t>
            </a:r>
            <a:r>
              <a:rPr lang="en-US" sz="2200" b="1" i="1" dirty="0">
                <a:solidFill>
                  <a:srgbClr val="7030A0"/>
                </a:solidFill>
              </a:rPr>
              <a:t>regional in nature </a:t>
            </a:r>
            <a:r>
              <a:rPr lang="en-US" sz="2200" dirty="0"/>
              <a:t>and</a:t>
            </a:r>
            <a:r>
              <a:rPr lang="en-US" sz="2200" dirty="0">
                <a:solidFill>
                  <a:srgbClr val="7030A0"/>
                </a:solidFill>
              </a:rPr>
              <a:t> </a:t>
            </a:r>
            <a:r>
              <a:rPr lang="en-US" sz="2200" b="1" i="1" dirty="0">
                <a:solidFill>
                  <a:srgbClr val="7030A0"/>
                </a:solidFill>
              </a:rPr>
              <a:t>require collective action </a:t>
            </a:r>
            <a:r>
              <a:rPr lang="en-US" sz="2200" dirty="0"/>
              <a:t>to address.</a:t>
            </a:r>
            <a:endParaRPr lang="en-AU" sz="2200" dirty="0"/>
          </a:p>
        </p:txBody>
      </p:sp>
      <p:sp>
        <p:nvSpPr>
          <p:cNvPr id="39"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A40E5D2-24D8-D300-68CF-8F232D13244C}"/>
              </a:ext>
            </a:extLst>
          </p:cNvPr>
          <p:cNvSpPr>
            <a:spLocks noGrp="1"/>
          </p:cNvSpPr>
          <p:nvPr>
            <p:ph idx="1"/>
          </p:nvPr>
        </p:nvSpPr>
        <p:spPr>
          <a:xfrm>
            <a:off x="4793407" y="228600"/>
            <a:ext cx="7236870" cy="6400799"/>
          </a:xfrm>
        </p:spPr>
        <p:txBody>
          <a:bodyPr anchor="ctr">
            <a:normAutofit fontScale="55000" lnSpcReduction="20000"/>
          </a:bodyPr>
          <a:lstStyle/>
          <a:p>
            <a:pPr marL="0" indent="0">
              <a:buNone/>
            </a:pPr>
            <a:r>
              <a:rPr lang="en-AU" sz="3600" b="1" dirty="0"/>
              <a:t>The regional health work being done in the GMS by IOM</a:t>
            </a:r>
          </a:p>
          <a:p>
            <a:pPr marL="0" indent="0">
              <a:buNone/>
            </a:pPr>
            <a:endParaRPr lang="en-AU" sz="3600" b="1" dirty="0"/>
          </a:p>
          <a:p>
            <a:pPr>
              <a:lnSpc>
                <a:spcPct val="120000"/>
              </a:lnSpc>
            </a:pPr>
            <a:r>
              <a:rPr lang="en-US" sz="2900" b="1" dirty="0">
                <a:solidFill>
                  <a:srgbClr val="002060"/>
                </a:solidFill>
                <a:latin typeface="+mj-lt"/>
                <a:ea typeface="Calibri" panose="020F0502020204030204" pitchFamily="34" charset="0"/>
              </a:rPr>
              <a:t>Strengthening Prevention of further Spread of the COVID-19 Infection through International Migration in the Greater Mekong Subregion (GMS). </a:t>
            </a:r>
            <a:r>
              <a:rPr lang="en-US" sz="2900" b="1" dirty="0">
                <a:solidFill>
                  <a:srgbClr val="002060"/>
                </a:solidFill>
                <a:effectLst/>
                <a:latin typeface="+mj-lt"/>
                <a:ea typeface="Calibri" panose="020F0502020204030204" pitchFamily="34" charset="0"/>
              </a:rPr>
              <a:t>Project covered Cambodia, Laos, Thailand and Vietnam. (</a:t>
            </a:r>
            <a:r>
              <a:rPr lang="en-US" sz="2900" b="1" dirty="0">
                <a:solidFill>
                  <a:srgbClr val="002060"/>
                </a:solidFill>
                <a:latin typeface="+mj-lt"/>
                <a:ea typeface="Calibri" panose="020F0502020204030204" pitchFamily="34" charset="0"/>
              </a:rPr>
              <a:t>2021 – 2022)</a:t>
            </a:r>
            <a:endParaRPr lang="en-US" sz="2900" b="1" dirty="0">
              <a:solidFill>
                <a:srgbClr val="002060"/>
              </a:solidFill>
              <a:effectLst/>
              <a:latin typeface="+mj-lt"/>
              <a:ea typeface="Calibri" panose="020F0502020204030204" pitchFamily="34" charset="0"/>
            </a:endParaRPr>
          </a:p>
          <a:p>
            <a:pPr lvl="1">
              <a:lnSpc>
                <a:spcPct val="120000"/>
              </a:lnSpc>
            </a:pPr>
            <a:r>
              <a:rPr lang="en-US" sz="2900" i="1" dirty="0">
                <a:solidFill>
                  <a:srgbClr val="002060"/>
                </a:solidFill>
                <a:effectLst/>
                <a:latin typeface="+mj-lt"/>
                <a:ea typeface="Calibri" panose="020F0502020204030204" pitchFamily="34" charset="0"/>
              </a:rPr>
              <a:t>Improved disease forecasting through data analysis of movements in mobile populations within the GMS </a:t>
            </a:r>
          </a:p>
          <a:p>
            <a:pPr lvl="1">
              <a:lnSpc>
                <a:spcPct val="120000"/>
              </a:lnSpc>
            </a:pPr>
            <a:r>
              <a:rPr lang="en-US" sz="2900" i="1" dirty="0">
                <a:solidFill>
                  <a:srgbClr val="002060"/>
                </a:solidFill>
                <a:effectLst/>
                <a:latin typeface="+mj-lt"/>
                <a:ea typeface="Calibri" panose="020F0502020204030204" pitchFamily="34" charset="0"/>
              </a:rPr>
              <a:t>Enhanced capacity to detect and prevent disease through community-level disease surveillance </a:t>
            </a:r>
            <a:endParaRPr lang="en-US" sz="2900" i="1" dirty="0">
              <a:solidFill>
                <a:srgbClr val="002060"/>
              </a:solidFill>
              <a:latin typeface="+mj-lt"/>
              <a:ea typeface="Calibri" panose="020F0502020204030204" pitchFamily="34" charset="0"/>
            </a:endParaRPr>
          </a:p>
          <a:p>
            <a:pPr lvl="1">
              <a:lnSpc>
                <a:spcPct val="120000"/>
              </a:lnSpc>
            </a:pPr>
            <a:r>
              <a:rPr lang="en-US" sz="2900" i="1" dirty="0">
                <a:solidFill>
                  <a:srgbClr val="002060"/>
                </a:solidFill>
                <a:effectLst/>
                <a:latin typeface="+mj-lt"/>
                <a:ea typeface="Calibri" panose="020F0502020204030204" pitchFamily="34" charset="0"/>
              </a:rPr>
              <a:t>Enhanced cross-border coordination at priority points of entry (PoE) to mitigate and address COVID-19 infection risks</a:t>
            </a:r>
            <a:endParaRPr lang="en-AU" sz="2900" i="1" dirty="0">
              <a:solidFill>
                <a:srgbClr val="002060"/>
              </a:solidFill>
              <a:latin typeface="+mj-lt"/>
            </a:endParaRPr>
          </a:p>
          <a:p>
            <a:pPr>
              <a:lnSpc>
                <a:spcPct val="120000"/>
              </a:lnSpc>
            </a:pPr>
            <a:r>
              <a:rPr lang="en-US" sz="2900" b="1" dirty="0">
                <a:solidFill>
                  <a:srgbClr val="002060"/>
                </a:solidFill>
                <a:effectLst/>
                <a:latin typeface="+mj-lt"/>
                <a:ea typeface="Calibri" panose="020F0502020204030204" pitchFamily="34" charset="0"/>
                <a:cs typeface="Cordia New" panose="020B0304020202020204" pitchFamily="34" charset="-34"/>
              </a:rPr>
              <a:t>Regional Policy Dialogue towards a Regional Policy Framework for Tuberculosis Among Migrants and Mobile Populations in the GMS (2022 – 2024)</a:t>
            </a:r>
          </a:p>
          <a:p>
            <a:pPr>
              <a:lnSpc>
                <a:spcPct val="120000"/>
              </a:lnSpc>
            </a:pPr>
            <a:r>
              <a:rPr lang="en-GB" sz="2900" b="1" dirty="0">
                <a:solidFill>
                  <a:srgbClr val="002060"/>
                </a:solidFill>
                <a:effectLst/>
                <a:latin typeface="+mj-lt"/>
                <a:ea typeface="Times New Roman" panose="02020603050405020304" pitchFamily="18" charset="0"/>
                <a:cs typeface="DaunPenh" panose="01010101010101010101" pitchFamily="2" charset="0"/>
              </a:rPr>
              <a:t>Strengthening Health Security through Population Mobility Mapping in the GMS-Region (Cambodia and Lao PDR) (2023)</a:t>
            </a:r>
            <a:endParaRPr lang="en-AU" sz="2900" b="1" dirty="0">
              <a:solidFill>
                <a:srgbClr val="002060"/>
              </a:solidFill>
              <a:latin typeface="+mj-lt"/>
            </a:endParaRPr>
          </a:p>
          <a:p>
            <a:pPr lvl="1">
              <a:lnSpc>
                <a:spcPct val="120000"/>
              </a:lnSpc>
            </a:pPr>
            <a:r>
              <a:rPr lang="en-AU" sz="2900" i="1" dirty="0">
                <a:solidFill>
                  <a:srgbClr val="002060"/>
                </a:solidFill>
                <a:latin typeface="+mj-lt"/>
              </a:rPr>
              <a:t>Population Mobility Mapping (PMM) in Banteay Meanchey  (Cambodia)</a:t>
            </a:r>
          </a:p>
          <a:p>
            <a:pPr lvl="1">
              <a:lnSpc>
                <a:spcPct val="120000"/>
              </a:lnSpc>
            </a:pPr>
            <a:r>
              <a:rPr lang="en-AU" sz="2900" i="1" dirty="0">
                <a:solidFill>
                  <a:srgbClr val="002060"/>
                </a:solidFill>
                <a:latin typeface="+mj-lt"/>
              </a:rPr>
              <a:t>National Strategic Plan of Migrant Health endorsed (Cambodia)</a:t>
            </a:r>
          </a:p>
          <a:p>
            <a:pPr lvl="1">
              <a:lnSpc>
                <a:spcPct val="120000"/>
              </a:lnSpc>
            </a:pPr>
            <a:r>
              <a:rPr lang="en-AU" sz="2900" i="1" dirty="0">
                <a:solidFill>
                  <a:srgbClr val="002060"/>
                </a:solidFill>
                <a:latin typeface="+mj-lt"/>
              </a:rPr>
              <a:t>Migration Health Situational Assessment and PMM (Laos)</a:t>
            </a:r>
          </a:p>
          <a:p>
            <a:pPr lvl="1">
              <a:lnSpc>
                <a:spcPct val="120000"/>
              </a:lnSpc>
            </a:pPr>
            <a:r>
              <a:rPr lang="en-AU" sz="2900" i="1" dirty="0">
                <a:solidFill>
                  <a:srgbClr val="002060"/>
                </a:solidFill>
                <a:latin typeface="+mj-lt"/>
              </a:rPr>
              <a:t>Migration Health Policy Roadmap (Laos)</a:t>
            </a:r>
          </a:p>
          <a:p>
            <a:pPr lvl="1">
              <a:lnSpc>
                <a:spcPct val="120000"/>
              </a:lnSpc>
            </a:pPr>
            <a:r>
              <a:rPr lang="en-AU" sz="2900" i="1" dirty="0">
                <a:solidFill>
                  <a:srgbClr val="002060"/>
                </a:solidFill>
                <a:latin typeface="+mj-lt"/>
              </a:rPr>
              <a:t>Cross-border knowledge exchange workshop (regional)</a:t>
            </a:r>
          </a:p>
        </p:txBody>
      </p:sp>
    </p:spTree>
    <p:extLst>
      <p:ext uri="{BB962C8B-B14F-4D97-AF65-F5344CB8AC3E}">
        <p14:creationId xmlns:p14="http://schemas.microsoft.com/office/powerpoint/2010/main" val="1720398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6">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D0772B-0DA1-8576-57D7-8CA0E56E24BB}"/>
              </a:ext>
            </a:extLst>
          </p:cNvPr>
          <p:cNvSpPr>
            <a:spLocks noGrp="1"/>
          </p:cNvSpPr>
          <p:nvPr>
            <p:ph type="title"/>
          </p:nvPr>
        </p:nvSpPr>
        <p:spPr>
          <a:xfrm>
            <a:off x="841248" y="548640"/>
            <a:ext cx="2862401" cy="5431536"/>
          </a:xfrm>
        </p:spPr>
        <p:txBody>
          <a:bodyPr>
            <a:normAutofit/>
          </a:bodyPr>
          <a:lstStyle/>
          <a:p>
            <a:r>
              <a:rPr lang="en-AU" sz="4800" dirty="0"/>
              <a:t>Questions:</a:t>
            </a:r>
            <a:br>
              <a:rPr lang="en-AU" sz="4800" dirty="0"/>
            </a:br>
            <a:br>
              <a:rPr lang="en-AU" sz="4800" dirty="0"/>
            </a:br>
            <a:r>
              <a:rPr lang="en-US" sz="2200" dirty="0"/>
              <a:t>This strategy focuses on health issues that are </a:t>
            </a:r>
            <a:r>
              <a:rPr lang="en-US" sz="2200" b="1" i="1" dirty="0">
                <a:solidFill>
                  <a:srgbClr val="7030A0"/>
                </a:solidFill>
              </a:rPr>
              <a:t>regional in nature </a:t>
            </a:r>
            <a:r>
              <a:rPr lang="en-US" sz="2200" dirty="0"/>
              <a:t>and</a:t>
            </a:r>
            <a:r>
              <a:rPr lang="en-US" sz="2200" dirty="0">
                <a:solidFill>
                  <a:srgbClr val="7030A0"/>
                </a:solidFill>
              </a:rPr>
              <a:t> </a:t>
            </a:r>
            <a:r>
              <a:rPr lang="en-US" sz="2200" b="1" i="1" dirty="0">
                <a:solidFill>
                  <a:srgbClr val="7030A0"/>
                </a:solidFill>
              </a:rPr>
              <a:t>require collective action </a:t>
            </a:r>
            <a:r>
              <a:rPr lang="en-US" sz="2200" dirty="0"/>
              <a:t>to address.</a:t>
            </a:r>
            <a:endParaRPr lang="en-AU" sz="2200" dirty="0"/>
          </a:p>
        </p:txBody>
      </p:sp>
      <p:sp>
        <p:nvSpPr>
          <p:cNvPr id="39"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A40E5D2-24D8-D300-68CF-8F232D13244C}"/>
              </a:ext>
            </a:extLst>
          </p:cNvPr>
          <p:cNvSpPr>
            <a:spLocks noGrp="1"/>
          </p:cNvSpPr>
          <p:nvPr>
            <p:ph idx="1"/>
          </p:nvPr>
        </p:nvSpPr>
        <p:spPr>
          <a:xfrm>
            <a:off x="4892895" y="1027579"/>
            <a:ext cx="6457857" cy="5431536"/>
          </a:xfrm>
        </p:spPr>
        <p:txBody>
          <a:bodyPr anchor="ctr">
            <a:normAutofit fontScale="92500" lnSpcReduction="10000"/>
          </a:bodyPr>
          <a:lstStyle/>
          <a:p>
            <a:pPr marL="0" indent="0">
              <a:lnSpc>
                <a:spcPct val="100000"/>
              </a:lnSpc>
              <a:buNone/>
            </a:pPr>
            <a:r>
              <a:rPr lang="en-AU" sz="2000" b="1" dirty="0">
                <a:latin typeface="+mj-lt"/>
              </a:rPr>
              <a:t>Areas of interest where IOM could collaborate with the GMS Regional Health Cooperation Strategy 2024-2030</a:t>
            </a:r>
          </a:p>
          <a:p>
            <a:pPr marL="0" indent="0">
              <a:lnSpc>
                <a:spcPct val="100000"/>
              </a:lnSpc>
              <a:buNone/>
            </a:pPr>
            <a:endParaRPr lang="en-AU" sz="2000" b="1" dirty="0">
              <a:latin typeface="+mj-lt"/>
            </a:endParaRPr>
          </a:p>
          <a:p>
            <a:pPr>
              <a:lnSpc>
                <a:spcPct val="100000"/>
              </a:lnSpc>
            </a:pPr>
            <a:r>
              <a:rPr lang="en-AU" sz="2000" b="1" dirty="0">
                <a:solidFill>
                  <a:srgbClr val="002060"/>
                </a:solidFill>
                <a:latin typeface="+mj-lt"/>
              </a:rPr>
              <a:t>Regional Health Security (IHR)</a:t>
            </a:r>
          </a:p>
          <a:p>
            <a:pPr lvl="1">
              <a:lnSpc>
                <a:spcPct val="100000"/>
              </a:lnSpc>
            </a:pPr>
            <a:r>
              <a:rPr lang="en-AU" sz="2000" dirty="0">
                <a:solidFill>
                  <a:srgbClr val="002060"/>
                </a:solidFill>
                <a:latin typeface="+mj-lt"/>
              </a:rPr>
              <a:t>Support the development of </a:t>
            </a:r>
            <a:r>
              <a:rPr lang="en-US" sz="2000" dirty="0">
                <a:solidFill>
                  <a:srgbClr val="002060"/>
                </a:solidFill>
                <a:latin typeface="+mj-lt"/>
              </a:rPr>
              <a:t>Emergency Response Plans at the Point of Entry across the borders in the GMS in partnership with health and non-health sectors including immigration and border management, </a:t>
            </a:r>
            <a:r>
              <a:rPr lang="en-US" sz="2000" dirty="0" err="1">
                <a:solidFill>
                  <a:srgbClr val="002060"/>
                </a:solidFill>
                <a:latin typeface="+mj-lt"/>
              </a:rPr>
              <a:t>labour</a:t>
            </a:r>
            <a:r>
              <a:rPr lang="en-US" sz="2000" dirty="0">
                <a:solidFill>
                  <a:srgbClr val="002060"/>
                </a:solidFill>
                <a:latin typeface="+mj-lt"/>
              </a:rPr>
              <a:t>, security.</a:t>
            </a:r>
          </a:p>
          <a:p>
            <a:pPr lvl="1">
              <a:lnSpc>
                <a:spcPct val="110000"/>
              </a:lnSpc>
            </a:pPr>
            <a:r>
              <a:rPr lang="en-US" sz="2000" dirty="0">
                <a:solidFill>
                  <a:srgbClr val="002060"/>
                </a:solidFill>
                <a:effectLst/>
                <a:latin typeface="+mj-lt"/>
                <a:ea typeface="Times New Roman" panose="02020603050405020304" pitchFamily="18" charset="0"/>
                <a:cs typeface="Calibri" panose="020F0502020204030204" pitchFamily="34" charset="0"/>
              </a:rPr>
              <a:t>Strengthen</a:t>
            </a:r>
            <a:r>
              <a:rPr lang="en-US" sz="2000" dirty="0">
                <a:solidFill>
                  <a:srgbClr val="002060"/>
                </a:solidFill>
                <a:effectLst/>
                <a:latin typeface="+mj-lt"/>
                <a:ea typeface="Times New Roman" panose="02020603050405020304" pitchFamily="18" charset="0"/>
                <a:cs typeface="Arial" panose="020B0604020202020204" pitchFamily="34" charset="0"/>
              </a:rPr>
              <a:t> cross-country coordination at priority border areas </a:t>
            </a:r>
            <a:r>
              <a:rPr lang="en-US" sz="2000" dirty="0">
                <a:solidFill>
                  <a:srgbClr val="002060"/>
                </a:solidFill>
                <a:effectLst/>
                <a:latin typeface="+mj-lt"/>
                <a:ea typeface="Times New Roman" panose="02020603050405020304" pitchFamily="18" charset="0"/>
                <a:cs typeface="Calibri" panose="020F0502020204030204" pitchFamily="34" charset="0"/>
              </a:rPr>
              <a:t>to respond to public health emergencies</a:t>
            </a:r>
            <a:endParaRPr lang="en-US" sz="2000" dirty="0">
              <a:solidFill>
                <a:srgbClr val="002060"/>
              </a:solidFill>
              <a:latin typeface="+mj-lt"/>
            </a:endParaRPr>
          </a:p>
          <a:p>
            <a:pPr>
              <a:lnSpc>
                <a:spcPct val="100000"/>
              </a:lnSpc>
            </a:pPr>
            <a:r>
              <a:rPr lang="en-AU" sz="2000" b="1" dirty="0">
                <a:solidFill>
                  <a:srgbClr val="002060"/>
                </a:solidFill>
                <a:latin typeface="+mj-lt"/>
              </a:rPr>
              <a:t>Health System Strengthening towards UHC (Migrant Health)</a:t>
            </a:r>
          </a:p>
          <a:p>
            <a:pPr lvl="1">
              <a:lnSpc>
                <a:spcPct val="100000"/>
              </a:lnSpc>
            </a:pPr>
            <a:r>
              <a:rPr lang="en-US" sz="2000" dirty="0">
                <a:solidFill>
                  <a:srgbClr val="002060"/>
                </a:solidFill>
                <a:latin typeface="+mj-lt"/>
                <a:ea typeface="Calibri" panose="020F0502020204030204" pitchFamily="34" charset="0"/>
              </a:rPr>
              <a:t>Enhance </a:t>
            </a:r>
            <a:r>
              <a:rPr lang="en-US" sz="2000" dirty="0">
                <a:solidFill>
                  <a:srgbClr val="002060"/>
                </a:solidFill>
                <a:effectLst/>
                <a:latin typeface="+mj-lt"/>
                <a:ea typeface="Calibri" panose="020F0502020204030204" pitchFamily="34" charset="0"/>
              </a:rPr>
              <a:t>Health, Border and Mobility Management (HBMM) </a:t>
            </a:r>
            <a:r>
              <a:rPr lang="en-US" sz="2000" dirty="0">
                <a:solidFill>
                  <a:srgbClr val="002060"/>
                </a:solidFill>
                <a:latin typeface="+mj-lt"/>
                <a:ea typeface="Calibri" panose="020F0502020204030204" pitchFamily="34" charset="0"/>
              </a:rPr>
              <a:t>framework that links an understanding of population mobility with disease surveillance and provide a platform to develop country-specific and multi-country interventions emphasizing health system strengthening along mobility corridors in line with the 2005 International Health Regulations (IHR). </a:t>
            </a:r>
            <a:endParaRPr lang="en-AU" sz="2000" dirty="0">
              <a:solidFill>
                <a:srgbClr val="002060"/>
              </a:solidFill>
              <a:latin typeface="+mj-lt"/>
            </a:endParaRPr>
          </a:p>
          <a:p>
            <a:pPr lvl="1">
              <a:lnSpc>
                <a:spcPct val="100000"/>
              </a:lnSpc>
            </a:pPr>
            <a:endParaRPr lang="en-AU" sz="2000" dirty="0">
              <a:solidFill>
                <a:srgbClr val="002060"/>
              </a:solidFill>
              <a:latin typeface="+mj-lt"/>
            </a:endParaRPr>
          </a:p>
          <a:p>
            <a:pPr lvl="1">
              <a:lnSpc>
                <a:spcPct val="100000"/>
              </a:lnSpc>
            </a:pPr>
            <a:endParaRPr lang="en-US" sz="2000" dirty="0">
              <a:latin typeface="+mj-lt"/>
            </a:endParaRPr>
          </a:p>
          <a:p>
            <a:pPr>
              <a:lnSpc>
                <a:spcPct val="100000"/>
              </a:lnSpc>
            </a:pPr>
            <a:endParaRPr lang="en-AU" sz="2000" dirty="0">
              <a:latin typeface="+mj-lt"/>
            </a:endParaRPr>
          </a:p>
        </p:txBody>
      </p:sp>
    </p:spTree>
    <p:extLst>
      <p:ext uri="{BB962C8B-B14F-4D97-AF65-F5344CB8AC3E}">
        <p14:creationId xmlns:p14="http://schemas.microsoft.com/office/powerpoint/2010/main" val="38458394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GUIDECOLS" val="1"/>
  <p:tag name="GUIDEROWS" val="1"/>
  <p:tag name="GUTTERCOL" val="0.6 cm"/>
  <p:tag name="GUTTERROW" val="0.6 cm"/>
  <p:tag name="GUIDESAPPLIEDTO" val="2"/>
</p:tagLst>
</file>

<file path=ppt/tags/tag2.xml><?xml version="1.0" encoding="utf-8"?>
<p:tagLst xmlns:a="http://schemas.openxmlformats.org/drawingml/2006/main" xmlns:r="http://schemas.openxmlformats.org/officeDocument/2006/relationships" xmlns:p="http://schemas.openxmlformats.org/presentationml/2006/main">
  <p:tag name="GUIDECOLS" val="3"/>
  <p:tag name="GUIDEROWS" val="1"/>
  <p:tag name="GUTTERCOL" val="0.6 cm"/>
  <p:tag name="GUTTERROW" val="0.6 cm"/>
  <p:tag name="GUIDESAPPLIEDTO"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FE899AF83B04C42AD08B91EA0A3BDD1" ma:contentTypeVersion="17" ma:contentTypeDescription="Create a new document." ma:contentTypeScope="" ma:versionID="05c3445899093c237256b5df51e2a183">
  <xsd:schema xmlns:xsd="http://www.w3.org/2001/XMLSchema" xmlns:xs="http://www.w3.org/2001/XMLSchema" xmlns:p="http://schemas.microsoft.com/office/2006/metadata/properties" xmlns:ns2="30497b55-d10f-4ce7-a1ba-c33c9f13f13a" xmlns:ns3="8adf6a95-97d2-4932-8fc2-9def5b6577fa" targetNamespace="http://schemas.microsoft.com/office/2006/metadata/properties" ma:root="true" ma:fieldsID="bcf8bf959e4197cc59859ac043572095" ns2:_="" ns3:_="">
    <xsd:import namespace="30497b55-d10f-4ce7-a1ba-c33c9f13f13a"/>
    <xsd:import namespace="8adf6a95-97d2-4932-8fc2-9def5b6577f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497b55-d10f-4ce7-a1ba-c33c9f13f13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53f610b-9ee9-4302-9a9e-eaae0f0c7bd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df6a95-97d2-4932-8fc2-9def5b6577f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2e36a984-1fc4-4f12-8561-374df9eccad1}" ma:internalName="TaxCatchAll" ma:showField="CatchAllData" ma:web="8adf6a95-97d2-4932-8fc2-9def5b6577f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8adf6a95-97d2-4932-8fc2-9def5b6577fa">
      <UserInfo>
        <DisplayName>DEMBECH, Matteo</DisplayName>
        <AccountId>13</AccountId>
        <AccountType/>
      </UserInfo>
      <UserInfo>
        <DisplayName>SO, Phakny</DisplayName>
        <AccountId>12</AccountId>
        <AccountType/>
      </UserInfo>
      <UserInfo>
        <DisplayName>GIBBS, Harry</DisplayName>
        <AccountId>11</AccountId>
        <AccountType/>
      </UserInfo>
    </SharedWithUsers>
    <lcf76f155ced4ddcb4097134ff3c332f xmlns="30497b55-d10f-4ce7-a1ba-c33c9f13f13a">
      <Terms xmlns="http://schemas.microsoft.com/office/infopath/2007/PartnerControls"/>
    </lcf76f155ced4ddcb4097134ff3c332f>
    <TaxCatchAll xmlns="8adf6a95-97d2-4932-8fc2-9def5b6577fa" xsi:nil="true"/>
  </documentManagement>
</p:properties>
</file>

<file path=customXml/itemProps1.xml><?xml version="1.0" encoding="utf-8"?>
<ds:datastoreItem xmlns:ds="http://schemas.openxmlformats.org/officeDocument/2006/customXml" ds:itemID="{4BB7B742-24BC-4E46-B75F-4D03453FA9F3}">
  <ds:schemaRefs>
    <ds:schemaRef ds:uri="http://schemas.microsoft.com/sharepoint/v3/contenttype/forms"/>
  </ds:schemaRefs>
</ds:datastoreItem>
</file>

<file path=customXml/itemProps2.xml><?xml version="1.0" encoding="utf-8"?>
<ds:datastoreItem xmlns:ds="http://schemas.openxmlformats.org/officeDocument/2006/customXml" ds:itemID="{B5459073-A58D-44E6-B25D-2635A8C890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497b55-d10f-4ce7-a1ba-c33c9f13f13a"/>
    <ds:schemaRef ds:uri="8adf6a95-97d2-4932-8fc2-9def5b6577f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10E022-55C8-48E9-A1F3-E285FE313A5F}">
  <ds:schemaRefs>
    <ds:schemaRef ds:uri="http://schemas.microsoft.com/office/2006/documentManagement/types"/>
    <ds:schemaRef ds:uri="http://purl.org/dc/elements/1.1/"/>
    <ds:schemaRef ds:uri="http://purl.org/dc/terms/"/>
    <ds:schemaRef ds:uri="http://schemas.microsoft.com/office/2006/metadata/properties"/>
    <ds:schemaRef ds:uri="http://purl.org/dc/dcmitype/"/>
    <ds:schemaRef ds:uri="http://schemas.microsoft.com/office/infopath/2007/PartnerControls"/>
    <ds:schemaRef ds:uri="0f708a2f-6ee8-4d79-ab76-d9d1448c539d"/>
    <ds:schemaRef ds:uri="http://schemas.openxmlformats.org/package/2006/metadata/core-properties"/>
    <ds:schemaRef ds:uri="d2fa10ad-42e2-4add-a666-40b38113edfd"/>
    <ds:schemaRef ds:uri="http://www.w3.org/XML/1998/namespace"/>
    <ds:schemaRef ds:uri="8adf6a95-97d2-4932-8fc2-9def5b6577fa"/>
    <ds:schemaRef ds:uri="30497b55-d10f-4ce7-a1ba-c33c9f13f13a"/>
  </ds:schemaRefs>
</ds:datastoreItem>
</file>

<file path=docProps/app.xml><?xml version="1.0" encoding="utf-8"?>
<Properties xmlns="http://schemas.openxmlformats.org/officeDocument/2006/extended-properties" xmlns:vt="http://schemas.openxmlformats.org/officeDocument/2006/docPropsVTypes">
  <Template/>
  <TotalTime>1633</TotalTime>
  <Words>1103</Words>
  <Application>Microsoft Office PowerPoint</Application>
  <PresentationFormat>Widescreen</PresentationFormat>
  <Paragraphs>66</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Session 12: Hearing from development partners - IOM</vt:lpstr>
      <vt:lpstr>Please provide any feedback you have on the proposed Framework (found on the next page).  The Framework will shape the GMS Regional Health Cooperation Strategy 2024-2030.</vt:lpstr>
      <vt:lpstr>PowerPoint Presentation</vt:lpstr>
      <vt:lpstr>Questions:  This strategy focuses on health issues that are regional in nature and require collective action to address.</vt:lpstr>
      <vt:lpstr>Questions:  This strategy focuses on health issues that are regional in nature and require collective action to address.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DEMBECH, Matteo</dc:creator>
  <cp:lastModifiedBy>Marissa Espiritu</cp:lastModifiedBy>
  <cp:revision>17</cp:revision>
  <cp:lastPrinted>2022-11-21T02:50:56Z</cp:lastPrinted>
  <dcterms:created xsi:type="dcterms:W3CDTF">2021-01-14T03:44:32Z</dcterms:created>
  <dcterms:modified xsi:type="dcterms:W3CDTF">2023-12-19T01:03:02Z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0x010100311217C63B751D4EB843AF09C2E23E20</vt:lpwstr>
  </property>
  <property fmtid="{D5CDD505-2E9C-101B-9397-08002B2CF9AE}" pid="3" name="MediaServiceImageTags">
    <vt:lpwstr/>
  </property>
  <property fmtid="{D5CDD505-2E9C-101B-9397-08002B2CF9AE}" pid="4" name="MSIP_Label_2059aa38-f392-4105-be92-628035578272_Enabled">
    <vt:lpwstr>true</vt:lpwstr>
  </property>
  <property fmtid="{D5CDD505-2E9C-101B-9397-08002B2CF9AE}" pid="5" name="MSIP_Label_2059aa38-f392-4105-be92-628035578272_SetDate">
    <vt:lpwstr>2023-12-07T13:29:41Z</vt:lpwstr>
  </property>
  <property fmtid="{D5CDD505-2E9C-101B-9397-08002B2CF9AE}" pid="6" name="MSIP_Label_2059aa38-f392-4105-be92-628035578272_Method">
    <vt:lpwstr>Standard</vt:lpwstr>
  </property>
  <property fmtid="{D5CDD505-2E9C-101B-9397-08002B2CF9AE}" pid="7" name="MSIP_Label_2059aa38-f392-4105-be92-628035578272_Name">
    <vt:lpwstr>IOMLb0020IN123173</vt:lpwstr>
  </property>
  <property fmtid="{D5CDD505-2E9C-101B-9397-08002B2CF9AE}" pid="8" name="MSIP_Label_2059aa38-f392-4105-be92-628035578272_SiteId">
    <vt:lpwstr>1588262d-23fb-43b4-bd6e-bce49c8e6186</vt:lpwstr>
  </property>
  <property fmtid="{D5CDD505-2E9C-101B-9397-08002B2CF9AE}" pid="9" name="MSIP_Label_2059aa38-f392-4105-be92-628035578272_ActionId">
    <vt:lpwstr>311b039f-7bbe-46e4-9d15-53c2a2fbac8e</vt:lpwstr>
  </property>
  <property fmtid="{D5CDD505-2E9C-101B-9397-08002B2CF9AE}" pid="10" name="MSIP_Label_2059aa38-f392-4105-be92-628035578272_ContentBits">
    <vt:lpwstr>0</vt:lpwstr>
  </property>
  <property fmtid="{D5CDD505-2E9C-101B-9397-08002B2CF9AE}" pid="11" name="MSIP_Label_817d4574-7375-4d17-b29c-6e4c6df0fcb0_Enabled">
    <vt:lpwstr>true</vt:lpwstr>
  </property>
  <property fmtid="{D5CDD505-2E9C-101B-9397-08002B2CF9AE}" pid="12" name="MSIP_Label_817d4574-7375-4d17-b29c-6e4c6df0fcb0_SetDate">
    <vt:lpwstr>2023-12-17T01:34:47Z</vt:lpwstr>
  </property>
  <property fmtid="{D5CDD505-2E9C-101B-9397-08002B2CF9AE}" pid="13" name="MSIP_Label_817d4574-7375-4d17-b29c-6e4c6df0fcb0_Method">
    <vt:lpwstr>Standard</vt:lpwstr>
  </property>
  <property fmtid="{D5CDD505-2E9C-101B-9397-08002B2CF9AE}" pid="14" name="MSIP_Label_817d4574-7375-4d17-b29c-6e4c6df0fcb0_Name">
    <vt:lpwstr>ADB Internal</vt:lpwstr>
  </property>
  <property fmtid="{D5CDD505-2E9C-101B-9397-08002B2CF9AE}" pid="15" name="MSIP_Label_817d4574-7375-4d17-b29c-6e4c6df0fcb0_SiteId">
    <vt:lpwstr>9495d6bb-41c2-4c58-848f-92e52cf3d640</vt:lpwstr>
  </property>
  <property fmtid="{D5CDD505-2E9C-101B-9397-08002B2CF9AE}" pid="16" name="MSIP_Label_817d4574-7375-4d17-b29c-6e4c6df0fcb0_ActionId">
    <vt:lpwstr>3eb1ff7d-25eb-4f59-97ae-0165a7ef2b73</vt:lpwstr>
  </property>
  <property fmtid="{D5CDD505-2E9C-101B-9397-08002B2CF9AE}" pid="17" name="MSIP_Label_817d4574-7375-4d17-b29c-6e4c6df0fcb0_ContentBits">
    <vt:lpwstr>2</vt:lpwstr>
  </property>
  <property fmtid="{D5CDD505-2E9C-101B-9397-08002B2CF9AE}" pid="18" name="ClassificationContentMarkingFooterLocations">
    <vt:lpwstr>Office Theme:8</vt:lpwstr>
  </property>
  <property fmtid="{D5CDD505-2E9C-101B-9397-08002B2CF9AE}" pid="19" name="ClassificationContentMarkingFooterText">
    <vt:lpwstr>INTERNAL. This information is accessible to ADB Management and staff. It may be shared outside ADB with appropriate permission.</vt:lpwstr>
  </property>
</Properties>
</file>